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VZCeZk32dy93XwzjTEeWUK8hP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3B98E7-5E19-4782-A63F-FAD852BEA96B}">
  <a:tblStyle styleId="{263B98E7-5E19-4782-A63F-FAD852BEA96B}"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6E8"/>
          </a:solidFill>
        </a:fill>
      </a:tcStyle>
    </a:wholeTbl>
    <a:band1H>
      <a:tcTxStyle/>
      <a:tcStyle>
        <a:fill>
          <a:solidFill>
            <a:srgbClr val="DDEDCE"/>
          </a:solidFill>
        </a:fill>
      </a:tcStyle>
    </a:band1H>
    <a:band2H>
      <a:tcTxStyle/>
    </a:band2H>
    <a:band1V>
      <a:tcTxStyle/>
      <a:tcStyle>
        <a:fill>
          <a:solidFill>
            <a:srgbClr val="DDEDCE"/>
          </a:solidFill>
        </a:fill>
      </a:tcStyle>
    </a:band1V>
    <a:band2V>
      <a:tcTxStyle/>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11289"/>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Tập lệnh cơ bản của x86, tập lệnh phổ biến và sử dụng rộng rãi cho đến hiện tại.</a:t>
            </a:r>
            <a:endParaRPr/>
          </a:p>
        </p:txBody>
      </p:sp>
      <p:sp>
        <p:nvSpPr>
          <p:cNvPr id="397" name="Google Shape;39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Tập lệnh của MIPS, một trong những kiến trúc RISC đầu tiên.</a:t>
            </a:r>
            <a:endParaRPr/>
          </a:p>
        </p:txBody>
      </p:sp>
      <p:sp>
        <p:nvSpPr>
          <p:cNvPr id="404" name="Google Shape;4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Intel x86-64 trong các chip intel core i3, i5, i7, Pentium, xenon cho các máy tính cá nhân, để bàn, máy trạm, server,…</a:t>
            </a:r>
            <a:endParaRPr/>
          </a:p>
          <a:p>
            <a:pPr indent="0" lvl="0" marL="0" rtl="0" algn="l">
              <a:spcBef>
                <a:spcPts val="0"/>
              </a:spcBef>
              <a:spcAft>
                <a:spcPts val="0"/>
              </a:spcAft>
              <a:buNone/>
            </a:pPr>
            <a:r>
              <a:rPr lang="en-US"/>
              <a:t>Tương tự có AMD5</a:t>
            </a:r>
            <a:endParaRPr/>
          </a:p>
          <a:p>
            <a:pPr indent="0" lvl="0" marL="0" rtl="0" algn="l">
              <a:spcBef>
                <a:spcPts val="0"/>
              </a:spcBef>
              <a:spcAft>
                <a:spcPts val="0"/>
              </a:spcAft>
              <a:buNone/>
            </a:pPr>
            <a:r>
              <a:rPr lang="en-US"/>
              <a:t>Ngoài ra cổ lổ sỉ có Motorola với MC680000 chuyên cho các thiết bị hệ thống nhúng, trong y tế và được dùng cho các máy mac đời đầu.</a:t>
            </a:r>
            <a:endParaRPr/>
          </a:p>
          <a:p>
            <a:pPr indent="0" lvl="0" marL="0" rtl="0" algn="l">
              <a:spcBef>
                <a:spcPts val="0"/>
              </a:spcBef>
              <a:spcAft>
                <a:spcPts val="0"/>
              </a:spcAft>
              <a:buNone/>
            </a:pPr>
            <a:r>
              <a:rPr lang="en-US"/>
              <a:t>Hiện tại, các máy tính cá nhân bắt đầu chuyển qua dòng chip RISC như ARM, và x86 hiện tại đa số chỉ còn được dùng cho các máy trạm, server.</a:t>
            </a:r>
            <a:endParaRPr/>
          </a:p>
        </p:txBody>
      </p:sp>
      <p:sp>
        <p:nvSpPr>
          <p:cNvPr id="419" name="Google Shape;41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STM32 – 1 dòng chip được thiết kế từ kiến trúc ARM – RISC nổi tiếng</a:t>
            </a:r>
            <a:endParaRPr/>
          </a:p>
          <a:p>
            <a:pPr indent="0" lvl="0" marL="0" rtl="0" algn="l">
              <a:spcBef>
                <a:spcPts val="0"/>
              </a:spcBef>
              <a:spcAft>
                <a:spcPts val="0"/>
              </a:spcAft>
              <a:buNone/>
            </a:pPr>
            <a:r>
              <a:rPr lang="en-US"/>
              <a:t>MIPSR2000 – là một trong những thế hệ RISC đầu tiên, thường được dùng trong các thiết bị máy chơi game thời kỳ đầu</a:t>
            </a:r>
            <a:endParaRPr/>
          </a:p>
          <a:p>
            <a:pPr indent="0" lvl="0" marL="0" rtl="0" algn="l">
              <a:spcBef>
                <a:spcPts val="0"/>
              </a:spcBef>
              <a:spcAft>
                <a:spcPts val="0"/>
              </a:spcAft>
              <a:buNone/>
            </a:pPr>
            <a:r>
              <a:rPr lang="en-US"/>
              <a:t>RISC-V là kiến trúc RISC mã nguồn mở, các trường ĐH có thể nghiên cứu và các nhà sản xuất có thể tuỳ chỉnh.</a:t>
            </a:r>
            <a:endParaRPr/>
          </a:p>
          <a:p>
            <a:pPr indent="0" lvl="0" marL="0" rtl="0" algn="l">
              <a:spcBef>
                <a:spcPts val="0"/>
              </a:spcBef>
              <a:spcAft>
                <a:spcPts val="0"/>
              </a:spcAft>
              <a:buNone/>
            </a:pPr>
            <a:r>
              <a:rPr lang="en-US"/>
              <a:t>Hiện tại các máy tính cá nhân và thiết bị di động đang được sử dụng các dòng chip với kiến trúc RISC như: ARM và đây là xu thế hướng tới tương lai vì dòng chip này có kích thước nhỏ hơn, tiêu thụ điện năng và nhiệt độ thấp hơn so với kiến trúc x86 trước kia khi dùng trên thiết bị di động.</a:t>
            </a:r>
            <a:endParaRPr/>
          </a:p>
        </p:txBody>
      </p:sp>
      <p:sp>
        <p:nvSpPr>
          <p:cNvPr id="429" name="Google Shape;42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g chiếu tiêu đề" showMasterSp="0" type="title">
  <p:cSld name="TITLE">
    <p:spTree>
      <p:nvGrpSpPr>
        <p:cNvPr id="56" name="Shape 56"/>
        <p:cNvGrpSpPr/>
        <p:nvPr/>
      </p:nvGrpSpPr>
      <p:grpSpPr>
        <a:xfrm>
          <a:off x="0" y="0"/>
          <a:ext cx="0" cy="0"/>
          <a:chOff x="0" y="0"/>
          <a:chExt cx="0" cy="0"/>
        </a:xfrm>
      </p:grpSpPr>
      <p:pic>
        <p:nvPicPr>
          <p:cNvPr descr="\\DROBO-FS\QuickDrops\JB\PPTX NG\Droplets\LightingOverlay.png" id="57" name="Google Shape;57;p17"/>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8" name="Google Shape;58;p17"/>
          <p:cNvGrpSpPr/>
          <p:nvPr/>
        </p:nvGrpSpPr>
        <p:grpSpPr>
          <a:xfrm>
            <a:off x="0" y="0"/>
            <a:ext cx="2305051" cy="6858001"/>
            <a:chOff x="0" y="0"/>
            <a:chExt cx="2305051" cy="6858001"/>
          </a:xfrm>
        </p:grpSpPr>
        <p:sp>
          <p:nvSpPr>
            <p:cNvPr id="59" name="Google Shape;59;p17"/>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7"/>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7"/>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7"/>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7"/>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7"/>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17"/>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17"/>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7"/>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17"/>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17"/>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7"/>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17"/>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17"/>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17"/>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17"/>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17"/>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17"/>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17"/>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17"/>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17"/>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17"/>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17"/>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17"/>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17"/>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17"/>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17"/>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17"/>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17"/>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17"/>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17"/>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7"/>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5" name="Google Shape;115;p17"/>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7"/>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Ảnh toàn cảnh có chú thích">
  <p:cSld name="Ảnh toàn cảnh có chú thích">
    <p:spTree>
      <p:nvGrpSpPr>
        <p:cNvPr id="169" name="Shape 169"/>
        <p:cNvGrpSpPr/>
        <p:nvPr/>
      </p:nvGrpSpPr>
      <p:grpSpPr>
        <a:xfrm>
          <a:off x="0" y="0"/>
          <a:ext cx="0" cy="0"/>
          <a:chOff x="0" y="0"/>
          <a:chExt cx="0" cy="0"/>
        </a:xfrm>
      </p:grpSpPr>
      <p:sp>
        <p:nvSpPr>
          <p:cNvPr id="170" name="Google Shape;170;p26"/>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6"/>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72" name="Google Shape;172;p26"/>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3" name="Google Shape;173;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Chú thích">
  <p:cSld name="Tiêu đề và Chú thích">
    <p:spTree>
      <p:nvGrpSpPr>
        <p:cNvPr id="176" name="Shape 176"/>
        <p:cNvGrpSpPr/>
        <p:nvPr/>
      </p:nvGrpSpPr>
      <p:grpSpPr>
        <a:xfrm>
          <a:off x="0" y="0"/>
          <a:ext cx="0" cy="0"/>
          <a:chOff x="0" y="0"/>
          <a:chExt cx="0" cy="0"/>
        </a:xfrm>
      </p:grpSpPr>
      <p:sp>
        <p:nvSpPr>
          <p:cNvPr id="177" name="Google Shape;177;p27"/>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7"/>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9" name="Google Shape;179;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ích dẫn với chú thích">
  <p:cSld name="Trích dẫn với chú thích">
    <p:spTree>
      <p:nvGrpSpPr>
        <p:cNvPr id="182" name="Shape 182"/>
        <p:cNvGrpSpPr/>
        <p:nvPr/>
      </p:nvGrpSpPr>
      <p:grpSpPr>
        <a:xfrm>
          <a:off x="0" y="0"/>
          <a:ext cx="0" cy="0"/>
          <a:chOff x="0" y="0"/>
          <a:chExt cx="0" cy="0"/>
        </a:xfrm>
      </p:grpSpPr>
      <p:sp>
        <p:nvSpPr>
          <p:cNvPr id="183" name="Google Shape;183;p28"/>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28"/>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5" name="Google Shape;185;p28"/>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6" name="Google Shape;186;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8"/>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
        <p:nvSpPr>
          <p:cNvPr id="190" name="Google Shape;190;p28"/>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nh thiếp">
  <p:cSld name="Danh thiếp">
    <p:spTree>
      <p:nvGrpSpPr>
        <p:cNvPr id="191" name="Shape 191"/>
        <p:cNvGrpSpPr/>
        <p:nvPr/>
      </p:nvGrpSpPr>
      <p:grpSpPr>
        <a:xfrm>
          <a:off x="0" y="0"/>
          <a:ext cx="0" cy="0"/>
          <a:chOff x="0" y="0"/>
          <a:chExt cx="0" cy="0"/>
        </a:xfrm>
      </p:grpSpPr>
      <p:sp>
        <p:nvSpPr>
          <p:cNvPr id="192" name="Google Shape;192;p29"/>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9"/>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4" name="Google Shape;194;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ột">
  <p:cSld name="3 Cột">
    <p:spTree>
      <p:nvGrpSpPr>
        <p:cNvPr id="197" name="Shape 197"/>
        <p:cNvGrpSpPr/>
        <p:nvPr/>
      </p:nvGrpSpPr>
      <p:grpSpPr>
        <a:xfrm>
          <a:off x="0" y="0"/>
          <a:ext cx="0" cy="0"/>
          <a:chOff x="0" y="0"/>
          <a:chExt cx="0" cy="0"/>
        </a:xfrm>
      </p:grpSpPr>
      <p:sp>
        <p:nvSpPr>
          <p:cNvPr id="198" name="Google Shape;198;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0"/>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0"/>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0"/>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2" name="Google Shape;202;p30"/>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3" name="Google Shape;203;p30"/>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4" name="Google Shape;204;p30"/>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5" name="Google Shape;205;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ột Ảnh 3">
  <p:cSld name="Cột Ảnh 3">
    <p:spTree>
      <p:nvGrpSpPr>
        <p:cNvPr id="208" name="Shape 208"/>
        <p:cNvGrpSpPr/>
        <p:nvPr/>
      </p:nvGrpSpPr>
      <p:grpSpPr>
        <a:xfrm>
          <a:off x="0" y="0"/>
          <a:ext cx="0" cy="0"/>
          <a:chOff x="0" y="0"/>
          <a:chExt cx="0" cy="0"/>
        </a:xfrm>
      </p:grpSpPr>
      <p:sp>
        <p:nvSpPr>
          <p:cNvPr id="209" name="Google Shape;209;p31"/>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1"/>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1" name="Google Shape;211;p31"/>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2" name="Google Shape;212;p31"/>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3" name="Google Shape;213;p31"/>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4" name="Google Shape;214;p31"/>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5" name="Google Shape;215;p31"/>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6" name="Google Shape;216;p31"/>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7" name="Google Shape;217;p31"/>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8" name="Google Shape;218;p31"/>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9" name="Google Shape;219;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x">
  <p:cSld name="VERTICAL_TEXT">
    <p:spTree>
      <p:nvGrpSpPr>
        <p:cNvPr id="222" name="Shape 222"/>
        <p:cNvGrpSpPr/>
        <p:nvPr/>
      </p:nvGrpSpPr>
      <p:grpSpPr>
        <a:xfrm>
          <a:off x="0" y="0"/>
          <a:ext cx="0" cy="0"/>
          <a:chOff x="0" y="0"/>
          <a:chExt cx="0" cy="0"/>
        </a:xfrm>
      </p:grpSpPr>
      <p:sp>
        <p:nvSpPr>
          <p:cNvPr id="223" name="Google Shape;223;p3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2"/>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5" name="Google Shape;225;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itleAndTx">
  <p:cSld name="VERTICAL_TITLE_AND_VERTICAL_TEXT">
    <p:spTree>
      <p:nvGrpSpPr>
        <p:cNvPr id="228" name="Shape 228"/>
        <p:cNvGrpSpPr/>
        <p:nvPr/>
      </p:nvGrpSpPr>
      <p:grpSpPr>
        <a:xfrm>
          <a:off x="0" y="0"/>
          <a:ext cx="0" cy="0"/>
          <a:chOff x="0" y="0"/>
          <a:chExt cx="0" cy="0"/>
        </a:xfrm>
      </p:grpSpPr>
      <p:sp>
        <p:nvSpPr>
          <p:cNvPr id="229" name="Google Shape;229;p33"/>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3"/>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1" name="Google Shape;231;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Nội dung" type="obj">
  <p:cSld name="OBJECT">
    <p:spTree>
      <p:nvGrpSpPr>
        <p:cNvPr id="118" name="Shape 118"/>
        <p:cNvGrpSpPr/>
        <p:nvPr/>
      </p:nvGrpSpPr>
      <p:grpSpPr>
        <a:xfrm>
          <a:off x="0" y="0"/>
          <a:ext cx="0" cy="0"/>
          <a:chOff x="0" y="0"/>
          <a:chExt cx="0" cy="0"/>
        </a:xfrm>
      </p:grpSpPr>
      <p:sp>
        <p:nvSpPr>
          <p:cNvPr id="119" name="Google Shape;119;p1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1" name="Google Shape;121;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Đầu trang của Mục" type="secHead">
  <p:cSld name="SECTION_HEADER">
    <p:spTree>
      <p:nvGrpSpPr>
        <p:cNvPr id="124" name="Shape 124"/>
        <p:cNvGrpSpPr/>
        <p:nvPr/>
      </p:nvGrpSpPr>
      <p:grpSpPr>
        <a:xfrm>
          <a:off x="0" y="0"/>
          <a:ext cx="0" cy="0"/>
          <a:chOff x="0" y="0"/>
          <a:chExt cx="0" cy="0"/>
        </a:xfrm>
      </p:grpSpPr>
      <p:sp>
        <p:nvSpPr>
          <p:cNvPr id="125" name="Google Shape;125;p19"/>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9"/>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i Nội dung" type="twoObj">
  <p:cSld name="TWO_OBJECTS">
    <p:spTree>
      <p:nvGrpSpPr>
        <p:cNvPr id="130" name="Shape 130"/>
        <p:cNvGrpSpPr/>
        <p:nvPr/>
      </p:nvGrpSpPr>
      <p:grpSpPr>
        <a:xfrm>
          <a:off x="0" y="0"/>
          <a:ext cx="0" cy="0"/>
          <a:chOff x="0" y="0"/>
          <a:chExt cx="0" cy="0"/>
        </a:xfrm>
      </p:grpSpPr>
      <p:sp>
        <p:nvSpPr>
          <p:cNvPr id="131" name="Google Shape;131;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0"/>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20"/>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 sánh" type="twoTxTwoObj">
  <p:cSld name="TWO_OBJECTS_WITH_TEXT">
    <p:spTree>
      <p:nvGrpSpPr>
        <p:cNvPr id="137" name="Shape 137"/>
        <p:cNvGrpSpPr/>
        <p:nvPr/>
      </p:nvGrpSpPr>
      <p:grpSpPr>
        <a:xfrm>
          <a:off x="0" y="0"/>
          <a:ext cx="0" cy="0"/>
          <a:chOff x="0" y="0"/>
          <a:chExt cx="0" cy="0"/>
        </a:xfrm>
      </p:grpSpPr>
      <p:sp>
        <p:nvSpPr>
          <p:cNvPr id="138" name="Google Shape;138;p21"/>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21"/>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21"/>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21"/>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ỉ Tiêu đề" type="titleOnly">
  <p:cSld name="TITLE_ONLY">
    <p:spTree>
      <p:nvGrpSpPr>
        <p:cNvPr id="146" name="Shape 146"/>
        <p:cNvGrpSpPr/>
        <p:nvPr/>
      </p:nvGrpSpPr>
      <p:grpSpPr>
        <a:xfrm>
          <a:off x="0" y="0"/>
          <a:ext cx="0" cy="0"/>
          <a:chOff x="0" y="0"/>
          <a:chExt cx="0" cy="0"/>
        </a:xfrm>
      </p:grpSpPr>
      <p:sp>
        <p:nvSpPr>
          <p:cNvPr id="147" name="Google Shape;147;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ống" type="blank">
  <p:cSld name="BLANK">
    <p:spTree>
      <p:nvGrpSpPr>
        <p:cNvPr id="151" name="Shape 151"/>
        <p:cNvGrpSpPr/>
        <p:nvPr/>
      </p:nvGrpSpPr>
      <p:grpSpPr>
        <a:xfrm>
          <a:off x="0" y="0"/>
          <a:ext cx="0" cy="0"/>
          <a:chOff x="0" y="0"/>
          <a:chExt cx="0" cy="0"/>
        </a:xfrm>
      </p:grpSpPr>
      <p:sp>
        <p:nvSpPr>
          <p:cNvPr id="152" name="Google Shape;152;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ội dung có Chú thích" type="objTx">
  <p:cSld name="OBJECT_WITH_CAPTION_TEXT">
    <p:spTree>
      <p:nvGrpSpPr>
        <p:cNvPr id="155" name="Shape 155"/>
        <p:cNvGrpSpPr/>
        <p:nvPr/>
      </p:nvGrpSpPr>
      <p:grpSpPr>
        <a:xfrm>
          <a:off x="0" y="0"/>
          <a:ext cx="0" cy="0"/>
          <a:chOff x="0" y="0"/>
          <a:chExt cx="0" cy="0"/>
        </a:xfrm>
      </p:grpSpPr>
      <p:sp>
        <p:nvSpPr>
          <p:cNvPr id="156" name="Google Shape;156;p24"/>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4"/>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8" name="Google Shape;158;p24"/>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9" name="Google Shape;159;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Ảnh có Chú thích" type="picTx">
  <p:cSld name="PICTURE_WITH_CAPTION_TEXT">
    <p:spTree>
      <p:nvGrpSpPr>
        <p:cNvPr id="162" name="Shape 162"/>
        <p:cNvGrpSpPr/>
        <p:nvPr/>
      </p:nvGrpSpPr>
      <p:grpSpPr>
        <a:xfrm>
          <a:off x="0" y="0"/>
          <a:ext cx="0" cy="0"/>
          <a:chOff x="0" y="0"/>
          <a:chExt cx="0" cy="0"/>
        </a:xfrm>
      </p:grpSpPr>
      <p:sp>
        <p:nvSpPr>
          <p:cNvPr id="163" name="Google Shape;163;p25"/>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5"/>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5" name="Google Shape;165;p25"/>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6" name="Google Shape;166;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16"/>
          <p:cNvPicPr preferRelativeResize="0"/>
          <p:nvPr/>
        </p:nvPicPr>
        <p:blipFill rotWithShape="1">
          <a:blip r:embed="rId2">
            <a:alphaModFix amt="30000"/>
          </a:blip>
          <a:srcRect b="0" l="0" r="0" t="0"/>
          <a:stretch/>
        </p:blipFill>
        <p:spPr>
          <a:xfrm>
            <a:off x="0" y="-144856"/>
            <a:ext cx="12192003" cy="6858001"/>
          </a:xfrm>
          <a:prstGeom prst="rect">
            <a:avLst/>
          </a:prstGeom>
          <a:noFill/>
          <a:ln>
            <a:noFill/>
          </a:ln>
        </p:spPr>
      </p:pic>
      <p:grpSp>
        <p:nvGrpSpPr>
          <p:cNvPr id="11" name="Google Shape;11;p16"/>
          <p:cNvGrpSpPr/>
          <p:nvPr/>
        </p:nvGrpSpPr>
        <p:grpSpPr>
          <a:xfrm>
            <a:off x="-14288" y="0"/>
            <a:ext cx="12053888" cy="6858001"/>
            <a:chOff x="-14288" y="0"/>
            <a:chExt cx="12053888" cy="6858001"/>
          </a:xfrm>
        </p:grpSpPr>
        <p:grpSp>
          <p:nvGrpSpPr>
            <p:cNvPr id="12" name="Google Shape;12;p16"/>
            <p:cNvGrpSpPr/>
            <p:nvPr/>
          </p:nvGrpSpPr>
          <p:grpSpPr>
            <a:xfrm>
              <a:off x="-14288" y="0"/>
              <a:ext cx="1220788" cy="6858001"/>
              <a:chOff x="-14288" y="0"/>
              <a:chExt cx="1220788" cy="6858001"/>
            </a:xfrm>
          </p:grpSpPr>
          <p:sp>
            <p:nvSpPr>
              <p:cNvPr id="13" name="Google Shape;13;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1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1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1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1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16"/>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5" name="Google Shape;25;p1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1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1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1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1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1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1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1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1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16"/>
            <p:cNvGrpSpPr/>
            <p:nvPr/>
          </p:nvGrpSpPr>
          <p:grpSpPr>
            <a:xfrm>
              <a:off x="11364912" y="0"/>
              <a:ext cx="674688" cy="6848476"/>
              <a:chOff x="11364912" y="0"/>
              <a:chExt cx="674688" cy="6848476"/>
            </a:xfrm>
          </p:grpSpPr>
          <p:sp>
            <p:nvSpPr>
              <p:cNvPr id="41" name="Google Shape;41;p1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1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1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alibri"/>
                <a:ea typeface="Calibri"/>
                <a:cs typeface="Calibri"/>
                <a:sym typeface="Calibri"/>
              </a:defRPr>
            </a:lvl1pPr>
            <a:lvl2pPr indent="0" lvl="1" marL="0" marR="0" rtl="0" algn="r">
              <a:spcBef>
                <a:spcPts val="0"/>
              </a:spcBef>
              <a:buNone/>
              <a:defRPr b="0" i="0" sz="1050" u="none" cap="none" strike="noStrike">
                <a:solidFill>
                  <a:schemeClr val="lt1"/>
                </a:solidFill>
                <a:latin typeface="Calibri"/>
                <a:ea typeface="Calibri"/>
                <a:cs typeface="Calibri"/>
                <a:sym typeface="Calibri"/>
              </a:defRPr>
            </a:lvl2pPr>
            <a:lvl3pPr indent="0" lvl="2" marL="0" marR="0" rtl="0" algn="r">
              <a:spcBef>
                <a:spcPts val="0"/>
              </a:spcBef>
              <a:buNone/>
              <a:defRPr b="0" i="0" sz="1050" u="none" cap="none" strike="noStrike">
                <a:solidFill>
                  <a:schemeClr val="lt1"/>
                </a:solidFill>
                <a:latin typeface="Calibri"/>
                <a:ea typeface="Calibri"/>
                <a:cs typeface="Calibri"/>
                <a:sym typeface="Calibri"/>
              </a:defRPr>
            </a:lvl3pPr>
            <a:lvl4pPr indent="0" lvl="3" marL="0" marR="0" rtl="0" algn="r">
              <a:spcBef>
                <a:spcPts val="0"/>
              </a:spcBef>
              <a:buNone/>
              <a:defRPr b="0" i="0" sz="1050" u="none" cap="none" strike="noStrike">
                <a:solidFill>
                  <a:schemeClr val="lt1"/>
                </a:solidFill>
                <a:latin typeface="Calibri"/>
                <a:ea typeface="Calibri"/>
                <a:cs typeface="Calibri"/>
                <a:sym typeface="Calibri"/>
              </a:defRPr>
            </a:lvl4pPr>
            <a:lvl5pPr indent="0" lvl="4" marL="0" marR="0" rtl="0" algn="r">
              <a:spcBef>
                <a:spcPts val="0"/>
              </a:spcBef>
              <a:buNone/>
              <a:defRPr b="0" i="0" sz="1050" u="none" cap="none" strike="noStrike">
                <a:solidFill>
                  <a:schemeClr val="lt1"/>
                </a:solidFill>
                <a:latin typeface="Calibri"/>
                <a:ea typeface="Calibri"/>
                <a:cs typeface="Calibri"/>
                <a:sym typeface="Calibri"/>
              </a:defRPr>
            </a:lvl5pPr>
            <a:lvl6pPr indent="0" lvl="5" marL="0" marR="0" rtl="0" algn="r">
              <a:spcBef>
                <a:spcPts val="0"/>
              </a:spcBef>
              <a:buNone/>
              <a:defRPr b="0" i="0" sz="1050" u="none" cap="none" strike="noStrike">
                <a:solidFill>
                  <a:schemeClr val="lt1"/>
                </a:solidFill>
                <a:latin typeface="Calibri"/>
                <a:ea typeface="Calibri"/>
                <a:cs typeface="Calibri"/>
                <a:sym typeface="Calibri"/>
              </a:defRPr>
            </a:lvl6pPr>
            <a:lvl7pPr indent="0" lvl="6" marL="0" marR="0" rtl="0" algn="r">
              <a:spcBef>
                <a:spcPts val="0"/>
              </a:spcBef>
              <a:buNone/>
              <a:defRPr b="0" i="0" sz="1050" u="none" cap="none" strike="noStrike">
                <a:solidFill>
                  <a:schemeClr val="lt1"/>
                </a:solidFill>
                <a:latin typeface="Calibri"/>
                <a:ea typeface="Calibri"/>
                <a:cs typeface="Calibri"/>
                <a:sym typeface="Calibri"/>
              </a:defRPr>
            </a:lvl7pPr>
            <a:lvl8pPr indent="0" lvl="7" marL="0" marR="0" rtl="0" algn="r">
              <a:spcBef>
                <a:spcPts val="0"/>
              </a:spcBef>
              <a:buNone/>
              <a:defRPr b="0" i="0" sz="1050" u="none" cap="none" strike="noStrike">
                <a:solidFill>
                  <a:schemeClr val="lt1"/>
                </a:solidFill>
                <a:latin typeface="Calibri"/>
                <a:ea typeface="Calibri"/>
                <a:cs typeface="Calibri"/>
                <a:sym typeface="Calibri"/>
              </a:defRPr>
            </a:lvl8pPr>
            <a:lvl9pPr indent="0" lvl="8" marL="0" marR="0" rtl="0" algn="r">
              <a:spcBef>
                <a:spcPts val="0"/>
              </a:spcBef>
              <a:buNone/>
              <a:defRPr b="0" i="0" sz="105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jpg"/><Relationship Id="rId5" Type="http://schemas.openxmlformats.org/officeDocument/2006/relationships/image" Target="../media/image10.jp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jpg"/><Relationship Id="rId6"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grpSp>
        <p:nvGrpSpPr>
          <p:cNvPr id="239" name="Google Shape;239;p1"/>
          <p:cNvGrpSpPr/>
          <p:nvPr/>
        </p:nvGrpSpPr>
        <p:grpSpPr>
          <a:xfrm>
            <a:off x="0" y="-1"/>
            <a:ext cx="12192003" cy="6858001"/>
            <a:chOff x="0" y="-1"/>
            <a:chExt cx="12192003" cy="6858001"/>
          </a:xfrm>
        </p:grpSpPr>
        <p:sp>
          <p:nvSpPr>
            <p:cNvPr id="240" name="Google Shape;240;p1"/>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1" name="Google Shape;241;p1"/>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pic>
        <p:nvPicPr>
          <p:cNvPr descr="cận cảnh bảng mạch điện" id="242" name="Google Shape;242;p1"/>
          <p:cNvPicPr preferRelativeResize="0"/>
          <p:nvPr/>
        </p:nvPicPr>
        <p:blipFill rotWithShape="1">
          <a:blip r:embed="rId5">
            <a:alphaModFix amt="30000"/>
          </a:blip>
          <a:srcRect b="9201" l="0" r="0" t="6504"/>
          <a:stretch/>
        </p:blipFill>
        <p:spPr>
          <a:xfrm>
            <a:off x="-2" y="10"/>
            <a:ext cx="12188389" cy="6857990"/>
          </a:xfrm>
          <a:prstGeom prst="rect">
            <a:avLst/>
          </a:prstGeom>
          <a:noFill/>
          <a:ln>
            <a:noFill/>
          </a:ln>
        </p:spPr>
      </p:pic>
      <p:grpSp>
        <p:nvGrpSpPr>
          <p:cNvPr id="243" name="Google Shape;243;p1"/>
          <p:cNvGrpSpPr/>
          <p:nvPr/>
        </p:nvGrpSpPr>
        <p:grpSpPr>
          <a:xfrm>
            <a:off x="605895" y="2235200"/>
            <a:ext cx="10982062" cy="2396067"/>
            <a:chOff x="605895" y="2235200"/>
            <a:chExt cx="10982062" cy="2396067"/>
          </a:xfrm>
        </p:grpSpPr>
        <p:sp>
          <p:nvSpPr>
            <p:cNvPr id="244" name="Google Shape;244;p1"/>
            <p:cNvSpPr/>
            <p:nvPr/>
          </p:nvSpPr>
          <p:spPr>
            <a:xfrm>
              <a:off x="2582333" y="2235200"/>
              <a:ext cx="7027334" cy="2396067"/>
            </a:xfrm>
            <a:prstGeom prst="round2DiagRect">
              <a:avLst>
                <a:gd fmla="val 9246" name="adj1"/>
                <a:gd fmla="val 0" name="adj2"/>
              </a:avLst>
            </a:prstGeom>
            <a:solidFill>
              <a:schemeClr val="dk1">
                <a:alpha val="80000"/>
              </a:schemeClr>
            </a:solidFill>
            <a:ln cap="sq" cmpd="sng" w="19050">
              <a:solidFill>
                <a:schemeClr val="lt2">
                  <a:alpha val="60000"/>
                </a:scheme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45" name="Google Shape;245;p1"/>
            <p:cNvGrpSpPr/>
            <p:nvPr/>
          </p:nvGrpSpPr>
          <p:grpSpPr>
            <a:xfrm>
              <a:off x="605895" y="2900097"/>
              <a:ext cx="10982062" cy="1211524"/>
              <a:chOff x="605895" y="2900097"/>
              <a:chExt cx="10982062" cy="1211524"/>
            </a:xfrm>
          </p:grpSpPr>
          <p:sp>
            <p:nvSpPr>
              <p:cNvPr id="246" name="Google Shape;246;p1"/>
              <p:cNvSpPr/>
              <p:nvPr/>
            </p:nvSpPr>
            <p:spPr>
              <a:xfrm flipH="1" rot="-5400000">
                <a:off x="9653587" y="33797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47" name="Google Shape;247;p1"/>
              <p:cNvSpPr/>
              <p:nvPr/>
            </p:nvSpPr>
            <p:spPr>
              <a:xfrm flipH="1" rot="-5400000">
                <a:off x="10078244" y="33107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
              <p:cNvSpPr/>
              <p:nvPr/>
            </p:nvSpPr>
            <p:spPr>
              <a:xfrm flipH="1" rot="-5400000">
                <a:off x="11146631" y="35742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
              <p:cNvSpPr/>
              <p:nvPr/>
            </p:nvSpPr>
            <p:spPr>
              <a:xfrm flipH="1" rot="-5400000">
                <a:off x="10230644" y="30345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0" name="Google Shape;250;p1"/>
              <p:cNvSpPr/>
              <p:nvPr/>
            </p:nvSpPr>
            <p:spPr>
              <a:xfrm rot="5400000">
                <a:off x="10034587" y="25627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1" name="Google Shape;251;p1"/>
              <p:cNvSpPr/>
              <p:nvPr/>
            </p:nvSpPr>
            <p:spPr>
              <a:xfrm rot="5400000">
                <a:off x="10747375" y="32326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
              <p:cNvSpPr/>
              <p:nvPr/>
            </p:nvSpPr>
            <p:spPr>
              <a:xfrm rot="5400000">
                <a:off x="11399044" y="30953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
              <p:cNvSpPr/>
              <p:nvPr/>
            </p:nvSpPr>
            <p:spPr>
              <a:xfrm rot="5400000">
                <a:off x="10353675" y="21531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4" name="Google Shape;254;p1"/>
              <p:cNvSpPr/>
              <p:nvPr/>
            </p:nvSpPr>
            <p:spPr>
              <a:xfrm rot="5400000">
                <a:off x="9848850" y="33088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
              <p:cNvSpPr/>
              <p:nvPr/>
            </p:nvSpPr>
            <p:spPr>
              <a:xfrm rot="5400000">
                <a:off x="9721056" y="32842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
              <p:cNvSpPr/>
              <p:nvPr/>
            </p:nvSpPr>
            <p:spPr>
              <a:xfrm rot="5400000">
                <a:off x="2122751" y="3532184"/>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57" name="Google Shape;257;p1"/>
              <p:cNvSpPr/>
              <p:nvPr/>
            </p:nvSpPr>
            <p:spPr>
              <a:xfrm rot="5400000">
                <a:off x="1958445" y="3463128"/>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
              <p:cNvSpPr/>
              <p:nvPr/>
            </p:nvSpPr>
            <p:spPr>
              <a:xfrm rot="5400000">
                <a:off x="858308" y="3726653"/>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
              <p:cNvSpPr/>
              <p:nvPr/>
            </p:nvSpPr>
            <p:spPr>
              <a:xfrm rot="5400000">
                <a:off x="1658407" y="3186902"/>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0" name="Google Shape;260;p1"/>
              <p:cNvSpPr/>
              <p:nvPr/>
            </p:nvSpPr>
            <p:spPr>
              <a:xfrm flipH="1" rot="-5400000">
                <a:off x="1860814" y="271515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1" name="Google Shape;261;p1"/>
              <p:cNvSpPr/>
              <p:nvPr/>
            </p:nvSpPr>
            <p:spPr>
              <a:xfrm flipH="1" rot="-5400000">
                <a:off x="1289314" y="3385079"/>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
              <p:cNvSpPr/>
              <p:nvPr/>
            </p:nvSpPr>
            <p:spPr>
              <a:xfrm flipH="1" rot="-5400000">
                <a:off x="605895" y="3247760"/>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
              <p:cNvSpPr/>
              <p:nvPr/>
            </p:nvSpPr>
            <p:spPr>
              <a:xfrm flipH="1" rot="-5400000">
                <a:off x="1532202" y="2305578"/>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rotWithShape="0" algn="tl" dir="2700000" dist="38100">
                  <a:srgbClr val="000000">
                    <a:alpha val="57647"/>
                  </a:srgbClr>
                </a:outerShdw>
              </a:effectLst>
            </p:spPr>
          </p:sp>
          <p:sp>
            <p:nvSpPr>
              <p:cNvPr id="264" name="Google Shape;264;p1"/>
              <p:cNvSpPr/>
              <p:nvPr/>
            </p:nvSpPr>
            <p:spPr>
              <a:xfrm flipH="1" rot="-5400000">
                <a:off x="2154501" y="346127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
              <p:cNvSpPr/>
              <p:nvPr/>
            </p:nvSpPr>
            <p:spPr>
              <a:xfrm flipH="1" rot="-5400000">
                <a:off x="2448983" y="3436672"/>
                <a:ext cx="23813" cy="252413"/>
              </a:xfrm>
              <a:prstGeom prst="rect">
                <a:avLst/>
              </a:prstGeom>
              <a:solidFill>
                <a:schemeClr val="lt2">
                  <a:alpha val="60000"/>
                </a:schemeClr>
              </a:solidFill>
              <a:ln>
                <a:noFill/>
              </a:ln>
              <a:effectLst>
                <a:outerShdw blurRad="50800" rotWithShape="0" algn="tl" dir="2700000" dist="38100">
                  <a:srgbClr val="000000">
                    <a:alpha val="5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 name="Google Shape;266;p1"/>
          <p:cNvSpPr txBox="1"/>
          <p:nvPr>
            <p:ph type="ctrTitle"/>
          </p:nvPr>
        </p:nvSpPr>
        <p:spPr>
          <a:xfrm>
            <a:off x="2766484" y="1763714"/>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CISC &amp; RISC</a:t>
            </a:r>
            <a:endParaRPr/>
          </a:p>
        </p:txBody>
      </p:sp>
      <p:sp>
        <p:nvSpPr>
          <p:cNvPr id="267" name="Google Shape;267;p1"/>
          <p:cNvSpPr txBox="1"/>
          <p:nvPr>
            <p:ph idx="1" type="subTitle"/>
          </p:nvPr>
        </p:nvSpPr>
        <p:spPr>
          <a:xfrm>
            <a:off x="2666332" y="3562641"/>
            <a:ext cx="6857999" cy="95302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2"/>
              </a:buClr>
              <a:buSzPts val="2000"/>
              <a:buNone/>
            </a:pPr>
            <a:r>
              <a:rPr lang="en-US" sz="1600"/>
              <a:t>SINH VIÊN TRÌNH BÀY: HỒ ĐĂNG MẠNH HUNG – 22520502</a:t>
            </a:r>
            <a:endParaRPr/>
          </a:p>
          <a:p>
            <a:pPr indent="0" lvl="0" marL="0" rtl="0" algn="ctr">
              <a:lnSpc>
                <a:spcPct val="120000"/>
              </a:lnSpc>
              <a:spcBef>
                <a:spcPts val="1000"/>
              </a:spcBef>
              <a:spcAft>
                <a:spcPts val="0"/>
              </a:spcAft>
              <a:buClr>
                <a:schemeClr val="lt2"/>
              </a:buClr>
              <a:buSzPts val="2000"/>
              <a:buNone/>
            </a:pPr>
            <a:r>
              <a:rPr lang="en-US" sz="1600"/>
              <a:t>                           NGUYỄN THANH AN - 22520025</a:t>
            </a:r>
            <a:endParaRPr sz="1600"/>
          </a:p>
        </p:txBody>
      </p:sp>
      <p:sp>
        <p:nvSpPr>
          <p:cNvPr id="268" name="Google Shape;268;p1"/>
          <p:cNvSpPr txBox="1"/>
          <p:nvPr/>
        </p:nvSpPr>
        <p:spPr>
          <a:xfrm>
            <a:off x="4332650" y="3048749"/>
            <a:ext cx="656924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Twentieth Century"/>
                <a:ea typeface="Twentieth Century"/>
                <a:cs typeface="Twentieth Century"/>
                <a:sym typeface="Twentieth Century"/>
              </a:rPr>
              <a:t>Giới thiệu, so sánh, ứng dụng</a:t>
            </a:r>
            <a:endParaRPr/>
          </a:p>
          <a:p>
            <a:pPr indent="0" lvl="0" marL="0" marR="0" rtl="0" algn="l">
              <a:spcBef>
                <a:spcPts val="0"/>
              </a:spcBef>
              <a:spcAft>
                <a:spcPts val="0"/>
              </a:spcAft>
              <a:buNone/>
            </a:pPr>
            <a:r>
              <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cận cảnh bảng mạch điện" id="399" name="Google Shape;399;p10"/>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pic>
        <p:nvPicPr>
          <p:cNvPr descr="x86 Opcode Structure and Instruction Overview | PDF | X86 Architecture |  Intel" id="400" name="Google Shape;400;p10"/>
          <p:cNvPicPr preferRelativeResize="0"/>
          <p:nvPr/>
        </p:nvPicPr>
        <p:blipFill rotWithShape="1">
          <a:blip r:embed="rId4">
            <a:alphaModFix/>
          </a:blip>
          <a:srcRect b="0" l="0" r="0" t="0"/>
          <a:stretch/>
        </p:blipFill>
        <p:spPr>
          <a:xfrm>
            <a:off x="1704350" y="216132"/>
            <a:ext cx="8783300" cy="62100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cận cảnh bảng mạch điện" id="406" name="Google Shape;406;p11"/>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pic>
        <p:nvPicPr>
          <p:cNvPr id="407" name="Google Shape;407;p11"/>
          <p:cNvPicPr preferRelativeResize="0"/>
          <p:nvPr/>
        </p:nvPicPr>
        <p:blipFill rotWithShape="1">
          <a:blip r:embed="rId4">
            <a:alphaModFix/>
          </a:blip>
          <a:srcRect b="0" l="0" r="0" t="0"/>
          <a:stretch/>
        </p:blipFill>
        <p:spPr>
          <a:xfrm>
            <a:off x="1989668" y="58756"/>
            <a:ext cx="8470994" cy="65494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cận cảnh bảng mạch điện" id="413" name="Google Shape;413;p12"/>
          <p:cNvPicPr preferRelativeResize="0"/>
          <p:nvPr/>
        </p:nvPicPr>
        <p:blipFill rotWithShape="1">
          <a:blip r:embed="rId3">
            <a:alphaModFix amt="30000"/>
          </a:blip>
          <a:srcRect b="-1" l="17220" r="9210" t="0"/>
          <a:stretch/>
        </p:blipFill>
        <p:spPr>
          <a:xfrm>
            <a:off x="-5597" y="10"/>
            <a:ext cx="7558541" cy="6857990"/>
          </a:xfrm>
          <a:prstGeom prst="rect">
            <a:avLst/>
          </a:prstGeom>
          <a:noFill/>
          <a:ln>
            <a:noFill/>
          </a:ln>
        </p:spPr>
      </p:pic>
      <p:sp>
        <p:nvSpPr>
          <p:cNvPr id="414" name="Google Shape;414;p12"/>
          <p:cNvSpPr txBox="1"/>
          <p:nvPr>
            <p:ph type="title"/>
          </p:nvPr>
        </p:nvSpPr>
        <p:spPr>
          <a:xfrm>
            <a:off x="7574190" y="2381612"/>
            <a:ext cx="4228343"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Calibri"/>
              <a:buNone/>
            </a:pPr>
            <a:r>
              <a:rPr lang="en-US" sz="4000"/>
              <a:t>C. ỨNG DỤNG</a:t>
            </a:r>
            <a:br>
              <a:rPr lang="en-US" sz="4000"/>
            </a:br>
            <a:br>
              <a:rPr lang="en-US" sz="4000"/>
            </a:br>
            <a:br>
              <a:rPr lang="en-US" sz="4000"/>
            </a:br>
            <a:br>
              <a:rPr lang="en-US"/>
            </a:br>
            <a:br>
              <a:rPr lang="en-US"/>
            </a:br>
            <a:endParaRPr/>
          </a:p>
        </p:txBody>
      </p:sp>
      <p:pic>
        <p:nvPicPr>
          <p:cNvPr descr="cận cảnh bảng mạch điện" id="415" name="Google Shape;415;p12"/>
          <p:cNvPicPr preferRelativeResize="0"/>
          <p:nvPr/>
        </p:nvPicPr>
        <p:blipFill rotWithShape="1">
          <a:blip r:embed="rId3">
            <a:alphaModFix amt="30000"/>
          </a:blip>
          <a:srcRect b="-1" l="17220" r="9210" t="0"/>
          <a:stretch/>
        </p:blipFill>
        <p:spPr>
          <a:xfrm>
            <a:off x="-14651" y="10"/>
            <a:ext cx="7558541" cy="6857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cận cảnh bảng mạch điện" id="421" name="Google Shape;421;p13"/>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422" name="Google Shape;422;p13"/>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 CISC</a:t>
            </a:r>
            <a:endParaRPr/>
          </a:p>
        </p:txBody>
      </p:sp>
      <p:pic>
        <p:nvPicPr>
          <p:cNvPr descr="x86 Definition - What is an x86 processor?" id="423" name="Google Shape;423;p13"/>
          <p:cNvPicPr preferRelativeResize="0"/>
          <p:nvPr/>
        </p:nvPicPr>
        <p:blipFill rotWithShape="1">
          <a:blip r:embed="rId4">
            <a:alphaModFix/>
          </a:blip>
          <a:srcRect b="0" l="0" r="0" t="0"/>
          <a:stretch/>
        </p:blipFill>
        <p:spPr>
          <a:xfrm>
            <a:off x="1108331" y="2621704"/>
            <a:ext cx="2977317" cy="2427291"/>
          </a:xfrm>
          <a:prstGeom prst="rect">
            <a:avLst/>
          </a:prstGeom>
          <a:noFill/>
          <a:ln>
            <a:noFill/>
          </a:ln>
        </p:spPr>
      </p:pic>
      <p:pic>
        <p:nvPicPr>
          <p:cNvPr descr="x86 cpus' Guide - View details on AMD 5k86 P90" id="424" name="Google Shape;424;p13"/>
          <p:cNvPicPr preferRelativeResize="0"/>
          <p:nvPr/>
        </p:nvPicPr>
        <p:blipFill rotWithShape="1">
          <a:blip r:embed="rId5">
            <a:alphaModFix/>
          </a:blip>
          <a:srcRect b="0" l="0" r="0" t="0"/>
          <a:stretch/>
        </p:blipFill>
        <p:spPr>
          <a:xfrm>
            <a:off x="5007712" y="2621704"/>
            <a:ext cx="3034114" cy="2427291"/>
          </a:xfrm>
          <a:prstGeom prst="rect">
            <a:avLst/>
          </a:prstGeom>
          <a:noFill/>
          <a:ln>
            <a:noFill/>
          </a:ln>
        </p:spPr>
      </p:pic>
      <p:pic>
        <p:nvPicPr>
          <p:cNvPr id="425" name="Google Shape;425;p13"/>
          <p:cNvPicPr preferRelativeResize="0"/>
          <p:nvPr/>
        </p:nvPicPr>
        <p:blipFill rotWithShape="1">
          <a:blip r:embed="rId6">
            <a:alphaModFix/>
          </a:blip>
          <a:srcRect b="0" l="0" r="0" t="0"/>
          <a:stretch/>
        </p:blipFill>
        <p:spPr>
          <a:xfrm>
            <a:off x="9028110" y="2621703"/>
            <a:ext cx="2427290" cy="24272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cận cảnh bảng mạch điện" id="431" name="Google Shape;431;p14"/>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432" name="Google Shape;432;p14"/>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II. RISC</a:t>
            </a:r>
            <a:endParaRPr/>
          </a:p>
        </p:txBody>
      </p:sp>
      <p:pic>
        <p:nvPicPr>
          <p:cNvPr id="433" name="Google Shape;433;p14"/>
          <p:cNvPicPr preferRelativeResize="0"/>
          <p:nvPr/>
        </p:nvPicPr>
        <p:blipFill rotWithShape="1">
          <a:blip r:embed="rId4">
            <a:alphaModFix/>
          </a:blip>
          <a:srcRect b="0" l="0" r="0" t="0"/>
          <a:stretch/>
        </p:blipFill>
        <p:spPr>
          <a:xfrm>
            <a:off x="247655" y="2297743"/>
            <a:ext cx="3628858" cy="2605520"/>
          </a:xfrm>
          <a:prstGeom prst="rect">
            <a:avLst/>
          </a:prstGeom>
          <a:noFill/>
          <a:ln>
            <a:noFill/>
          </a:ln>
        </p:spPr>
      </p:pic>
      <p:pic>
        <p:nvPicPr>
          <p:cNvPr descr="20th Century Video Games" id="434" name="Google Shape;434;p14"/>
          <p:cNvPicPr preferRelativeResize="0"/>
          <p:nvPr/>
        </p:nvPicPr>
        <p:blipFill rotWithShape="1">
          <a:blip r:embed="rId5">
            <a:alphaModFix/>
          </a:blip>
          <a:srcRect b="0" l="0" r="0" t="0"/>
          <a:stretch/>
        </p:blipFill>
        <p:spPr>
          <a:xfrm>
            <a:off x="4255602" y="2215204"/>
            <a:ext cx="3292475" cy="2688059"/>
          </a:xfrm>
          <a:prstGeom prst="rect">
            <a:avLst/>
          </a:prstGeom>
          <a:noFill/>
          <a:ln>
            <a:noFill/>
          </a:ln>
        </p:spPr>
      </p:pic>
      <p:pic>
        <p:nvPicPr>
          <p:cNvPr descr="Intel hợp tác với SiFive làm SoC dùng kiến trúc RISC-V tương tự ARM" id="435" name="Google Shape;435;p14"/>
          <p:cNvPicPr preferRelativeResize="0"/>
          <p:nvPr/>
        </p:nvPicPr>
        <p:blipFill rotWithShape="1">
          <a:blip r:embed="rId6">
            <a:alphaModFix/>
          </a:blip>
          <a:srcRect b="0" l="0" r="0" t="0"/>
          <a:stretch/>
        </p:blipFill>
        <p:spPr>
          <a:xfrm>
            <a:off x="7927166" y="2215204"/>
            <a:ext cx="4175534" cy="25853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descr="cận cảnh bảng mạch điện" id="441" name="Google Shape;441;p15"/>
          <p:cNvPicPr preferRelativeResize="0"/>
          <p:nvPr/>
        </p:nvPicPr>
        <p:blipFill rotWithShape="1">
          <a:blip r:embed="rId3">
            <a:alphaModFix amt="30000"/>
          </a:blip>
          <a:srcRect b="9201" l="0" r="0" t="6504"/>
          <a:stretch/>
        </p:blipFill>
        <p:spPr>
          <a:xfrm>
            <a:off x="-2" y="10"/>
            <a:ext cx="12188389" cy="6857990"/>
          </a:xfrm>
          <a:prstGeom prst="rect">
            <a:avLst/>
          </a:prstGeom>
          <a:noFill/>
          <a:ln>
            <a:noFill/>
          </a:ln>
        </p:spPr>
      </p:pic>
      <p:sp>
        <p:nvSpPr>
          <p:cNvPr id="442" name="Google Shape;442;p15"/>
          <p:cNvSpPr txBox="1"/>
          <p:nvPr>
            <p:ph type="ctrTitle"/>
          </p:nvPr>
        </p:nvSpPr>
        <p:spPr>
          <a:xfrm>
            <a:off x="2667000" y="2328334"/>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HẾT</a:t>
            </a:r>
            <a:endParaRPr/>
          </a:p>
        </p:txBody>
      </p:sp>
      <p:sp>
        <p:nvSpPr>
          <p:cNvPr id="443" name="Google Shape;443;p15"/>
          <p:cNvSpPr txBox="1"/>
          <p:nvPr>
            <p:ph idx="1" type="subTitle"/>
          </p:nvPr>
        </p:nvSpPr>
        <p:spPr>
          <a:xfrm>
            <a:off x="2667001" y="3602038"/>
            <a:ext cx="6857999" cy="953029"/>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2"/>
              </a:buClr>
              <a:buSzPts val="25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grpSp>
        <p:nvGrpSpPr>
          <p:cNvPr id="274" name="Google Shape;274;p2"/>
          <p:cNvGrpSpPr/>
          <p:nvPr/>
        </p:nvGrpSpPr>
        <p:grpSpPr>
          <a:xfrm>
            <a:off x="0" y="-1"/>
            <a:ext cx="12192003" cy="6858001"/>
            <a:chOff x="0" y="-1"/>
            <a:chExt cx="12192003" cy="6858001"/>
          </a:xfrm>
        </p:grpSpPr>
        <p:sp>
          <p:nvSpPr>
            <p:cNvPr id="275" name="Google Shape;275;p2"/>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6" name="Google Shape;276;p2"/>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pic>
        <p:nvPicPr>
          <p:cNvPr descr="cận cảnh bảng mạch điện" id="277" name="Google Shape;277;p2"/>
          <p:cNvPicPr preferRelativeResize="0"/>
          <p:nvPr/>
        </p:nvPicPr>
        <p:blipFill rotWithShape="1">
          <a:blip r:embed="rId5">
            <a:alphaModFix amt="30000"/>
          </a:blip>
          <a:srcRect b="-1" l="17220" r="9210" t="0"/>
          <a:stretch/>
        </p:blipFill>
        <p:spPr>
          <a:xfrm>
            <a:off x="-5597" y="10"/>
            <a:ext cx="7558541" cy="6857990"/>
          </a:xfrm>
          <a:prstGeom prst="rect">
            <a:avLst/>
          </a:prstGeom>
          <a:noFill/>
          <a:ln>
            <a:noFill/>
          </a:ln>
        </p:spPr>
      </p:pic>
      <p:grpSp>
        <p:nvGrpSpPr>
          <p:cNvPr id="278" name="Google Shape;278;p2"/>
          <p:cNvGrpSpPr/>
          <p:nvPr/>
        </p:nvGrpSpPr>
        <p:grpSpPr>
          <a:xfrm>
            <a:off x="0" y="0"/>
            <a:ext cx="2305051" cy="6858001"/>
            <a:chOff x="0" y="0"/>
            <a:chExt cx="2305051" cy="6858001"/>
          </a:xfrm>
        </p:grpSpPr>
        <p:sp>
          <p:nvSpPr>
            <p:cNvPr id="279" name="Google Shape;279;p2"/>
            <p:cNvSpPr/>
            <p:nvPr/>
          </p:nvSpPr>
          <p:spPr>
            <a:xfrm>
              <a:off x="1209675" y="4763"/>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14338" y="9525"/>
              <a:ext cx="28575" cy="4481513"/>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803"/>
              </a:schemeClr>
            </a:solidFill>
            <a:ln>
              <a:noFill/>
            </a:ln>
          </p:spPr>
        </p:sp>
        <p:sp>
          <p:nvSpPr>
            <p:cNvPr id="285" name="Google Shape;285;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803"/>
              </a:schemeClr>
            </a:solidFill>
            <a:ln>
              <a:noFill/>
            </a:ln>
          </p:spPr>
        </p:sp>
        <p:sp>
          <p:nvSpPr>
            <p:cNvPr id="286" name="Google Shape;286;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803"/>
              </a:schemeClr>
            </a:solidFill>
            <a:ln>
              <a:noFill/>
            </a:ln>
          </p:spPr>
        </p:sp>
        <p:sp>
          <p:nvSpPr>
            <p:cNvPr id="288" name="Google Shape;288;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803"/>
              </a:schemeClr>
            </a:solidFill>
            <a:ln>
              <a:noFill/>
            </a:ln>
          </p:spPr>
        </p:sp>
        <p:sp>
          <p:nvSpPr>
            <p:cNvPr id="289" name="Google Shape;289;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803"/>
              </a:schemeClr>
            </a:solidFill>
            <a:ln>
              <a:noFill/>
            </a:ln>
          </p:spPr>
        </p:sp>
        <p:sp>
          <p:nvSpPr>
            <p:cNvPr id="292" name="Google Shape;292;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803"/>
              </a:schemeClr>
            </a:solidFill>
            <a:ln>
              <a:noFill/>
            </a:ln>
          </p:spPr>
        </p:sp>
        <p:sp>
          <p:nvSpPr>
            <p:cNvPr id="294" name="Google Shape;294;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803"/>
              </a:schemeClr>
            </a:solidFill>
            <a:ln>
              <a:noFill/>
            </a:ln>
          </p:spPr>
        </p:sp>
        <p:sp>
          <p:nvSpPr>
            <p:cNvPr id="297" name="Google Shape;297;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803"/>
              </a:schemeClr>
            </a:solidFill>
            <a:ln>
              <a:noFill/>
            </a:ln>
          </p:spPr>
        </p:sp>
        <p:sp>
          <p:nvSpPr>
            <p:cNvPr id="300" name="Google Shape;300;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803"/>
              </a:schemeClr>
            </a:solidFill>
            <a:ln>
              <a:noFill/>
            </a:ln>
          </p:spPr>
        </p:sp>
        <p:sp>
          <p:nvSpPr>
            <p:cNvPr id="302" name="Google Shape;302;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803"/>
              </a:schemeClr>
            </a:solidFill>
            <a:ln>
              <a:noFill/>
            </a:ln>
          </p:spPr>
        </p:sp>
        <p:sp>
          <p:nvSpPr>
            <p:cNvPr id="304" name="Google Shape;304;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803"/>
              </a:schemeClr>
            </a:solidFill>
            <a:ln>
              <a:noFill/>
            </a:ln>
          </p:spPr>
        </p:sp>
        <p:sp>
          <p:nvSpPr>
            <p:cNvPr id="306" name="Google Shape;306;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2938" y="6610350"/>
              <a:ext cx="23813" cy="242888"/>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803"/>
              </a:schemeClr>
            </a:solidFill>
            <a:ln>
              <a:noFill/>
            </a:ln>
          </p:spPr>
        </p:sp>
        <p:sp>
          <p:nvSpPr>
            <p:cNvPr id="310" name="Google Shape;310;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803"/>
              </a:schemeClr>
            </a:solidFill>
            <a:ln>
              <a:noFill/>
            </a:ln>
          </p:spPr>
        </p:sp>
        <p:sp>
          <p:nvSpPr>
            <p:cNvPr id="311" name="Google Shape;311;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803"/>
              </a:schemeClr>
            </a:solidFill>
            <a:ln>
              <a:noFill/>
            </a:ln>
          </p:spPr>
        </p:sp>
        <p:sp>
          <p:nvSpPr>
            <p:cNvPr id="313" name="Google Shape;313;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803"/>
              </a:schemeClr>
            </a:solidFill>
            <a:ln>
              <a:noFill/>
            </a:ln>
          </p:spPr>
        </p:sp>
        <p:sp>
          <p:nvSpPr>
            <p:cNvPr id="314" name="Google Shape;314;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803"/>
              </a:schemeClr>
            </a:solidFill>
            <a:ln>
              <a:noFill/>
            </a:ln>
          </p:spPr>
        </p:sp>
        <p:sp>
          <p:nvSpPr>
            <p:cNvPr id="316" name="Google Shape;316;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803"/>
              </a:schemeClr>
            </a:solidFill>
            <a:ln>
              <a:noFill/>
            </a:ln>
          </p:spPr>
        </p:sp>
        <p:sp>
          <p:nvSpPr>
            <p:cNvPr id="318" name="Google Shape;318;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1228725" y="4662488"/>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803"/>
              </a:schemeClr>
            </a:solidFill>
            <a:ln>
              <a:noFill/>
            </a:ln>
          </p:spPr>
        </p:sp>
        <p:sp>
          <p:nvSpPr>
            <p:cNvPr id="321" name="Google Shape;321;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803"/>
              </a:schemeClr>
            </a:solidFill>
            <a:ln>
              <a:noFill/>
            </a:ln>
          </p:spPr>
        </p:sp>
        <p:sp>
          <p:nvSpPr>
            <p:cNvPr id="323" name="Google Shape;323;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803"/>
              </a:schemeClr>
            </a:solidFill>
            <a:ln>
              <a:noFill/>
            </a:ln>
          </p:spPr>
        </p:sp>
        <p:sp>
          <p:nvSpPr>
            <p:cNvPr id="326" name="Google Shape;326;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803"/>
              </a:schemeClr>
            </a:solidFill>
            <a:ln>
              <a:noFill/>
            </a:ln>
          </p:spPr>
        </p:sp>
        <p:sp>
          <p:nvSpPr>
            <p:cNvPr id="327" name="Google Shape;327;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803"/>
              </a:schemeClr>
            </a:solidFill>
            <a:ln>
              <a:noFill/>
            </a:ln>
          </p:spPr>
        </p:sp>
        <p:sp>
          <p:nvSpPr>
            <p:cNvPr id="330" name="Google Shape;330;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803"/>
              </a:schemeClr>
            </a:solidFill>
            <a:ln>
              <a:noFill/>
            </a:ln>
          </p:spPr>
        </p:sp>
        <p:sp>
          <p:nvSpPr>
            <p:cNvPr id="332" name="Google Shape;332;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
          <p:cNvSpPr txBox="1"/>
          <p:nvPr>
            <p:ph type="title"/>
          </p:nvPr>
        </p:nvSpPr>
        <p:spPr>
          <a:xfrm>
            <a:off x="7574190" y="2381612"/>
            <a:ext cx="3084891"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Calibri"/>
              <a:buNone/>
            </a:pPr>
            <a:r>
              <a:rPr lang="en-US" sz="4000"/>
              <a:t>A. GIỚI THIỆU</a:t>
            </a:r>
            <a:br>
              <a:rPr lang="en-US" sz="4000"/>
            </a:br>
            <a:br>
              <a:rPr lang="en-US" sz="4000"/>
            </a:br>
            <a:br>
              <a:rPr lang="en-US" sz="4000"/>
            </a:br>
            <a:r>
              <a:rPr lang="en-US" sz="4000"/>
              <a:t>I. CISC</a:t>
            </a:r>
            <a:br>
              <a:rPr lang="en-US"/>
            </a:br>
            <a:br>
              <a:rPr lang="en-US"/>
            </a:br>
            <a:endParaRPr/>
          </a:p>
        </p:txBody>
      </p:sp>
      <p:pic>
        <p:nvPicPr>
          <p:cNvPr descr="cận cảnh bảng mạch điện" id="334" name="Google Shape;334;p2"/>
          <p:cNvPicPr preferRelativeResize="0"/>
          <p:nvPr/>
        </p:nvPicPr>
        <p:blipFill rotWithShape="1">
          <a:blip r:embed="rId5">
            <a:alphaModFix amt="30000"/>
          </a:blip>
          <a:srcRect b="-1" l="17220" r="9210" t="0"/>
          <a:stretch/>
        </p:blipFill>
        <p:spPr>
          <a:xfrm>
            <a:off x="-14651" y="10"/>
            <a:ext cx="7558541" cy="6857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cận cảnh bảng mạch điện" id="340" name="Google Shape;340;p3"/>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341" name="Google Shape;341;p3"/>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 CISC</a:t>
            </a:r>
            <a:endParaRPr/>
          </a:p>
        </p:txBody>
      </p:sp>
      <p:sp>
        <p:nvSpPr>
          <p:cNvPr id="342" name="Google Shape;342;p3"/>
          <p:cNvSpPr txBox="1"/>
          <p:nvPr>
            <p:ph idx="1" type="subTitle"/>
          </p:nvPr>
        </p:nvSpPr>
        <p:spPr>
          <a:xfrm>
            <a:off x="1229175" y="2220813"/>
            <a:ext cx="8791575" cy="3722787"/>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lt1"/>
              </a:buClr>
              <a:buSzPts val="2750"/>
              <a:buFont typeface="Arial"/>
              <a:buChar char="•"/>
            </a:pPr>
            <a:r>
              <a:rPr lang="en-US" sz="2200">
                <a:solidFill>
                  <a:schemeClr val="lt1"/>
                </a:solidFill>
              </a:rPr>
              <a:t>CISC (</a:t>
            </a:r>
            <a:r>
              <a:rPr b="1" lang="en-US" sz="2200">
                <a:solidFill>
                  <a:schemeClr val="lt1"/>
                </a:solidFill>
              </a:rPr>
              <a:t>COMPLEX INSTRUCTION SET COMPUTER</a:t>
            </a:r>
            <a:r>
              <a:rPr lang="en-US" sz="2200">
                <a:solidFill>
                  <a:schemeClr val="lt1"/>
                </a:solidFill>
              </a:rPr>
              <a:t>) LÀ HAI KIẾN TRÚC VI XỬ LÝ PHỔ BIẾN TRONG LĨNH VỰC ĐIỆN TOÁN.</a:t>
            </a:r>
            <a:r>
              <a:rPr lang="en-US" sz="2200">
                <a:solidFill>
                  <a:schemeClr val="lt1"/>
                </a:solidFill>
                <a:latin typeface="Arial"/>
                <a:ea typeface="Arial"/>
                <a:cs typeface="Arial"/>
                <a:sym typeface="Arial"/>
              </a:rPr>
              <a:t> </a:t>
            </a:r>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RA ĐỜI TỪ NHỮNG NĂM 1970-1980.</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ĐƯỢC THIẾT KẾ ĐỂ GIẢM BỚT GÁNH NẶNG LẬP TRÌNH BẰNG CÁCH CUNG CẤP CÁC LỆNH PHỨC TẠP THỰC HIỆN NHIỀU TÁC VỤ TRONG MỘT LỆNH.</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PHÙ HỢP VỚI THỜI KỲ BỘ NHỚ VÀ TÀI NGUYÊN PHẦN CỨNG CÒN HẠN CHẾ.</a:t>
            </a:r>
            <a:endParaRPr sz="2200">
              <a:solidFill>
                <a:schemeClr val="lt1"/>
              </a:solidFill>
            </a:endParaRPr>
          </a:p>
          <a:p>
            <a:pPr indent="-168275" lvl="0" marL="342900" rtl="0" algn="l">
              <a:lnSpc>
                <a:spcPct val="120000"/>
              </a:lnSpc>
              <a:spcBef>
                <a:spcPts val="1000"/>
              </a:spcBef>
              <a:spcAft>
                <a:spcPts val="0"/>
              </a:spcAft>
              <a:buClr>
                <a:schemeClr val="lt2"/>
              </a:buClr>
              <a:buSzPts val="2750"/>
              <a:buFont typeface="Arial"/>
              <a:buNone/>
            </a:pPr>
            <a:r>
              <a:t/>
            </a:r>
            <a:endParaRPr sz="2200">
              <a:solidFill>
                <a:schemeClr val="dk1"/>
              </a:solidFill>
              <a:latin typeface="Arial"/>
              <a:ea typeface="Arial"/>
              <a:cs typeface="Arial"/>
              <a:sym typeface="Arial"/>
            </a:endParaRPr>
          </a:p>
        </p:txBody>
      </p:sp>
      <p:sp>
        <p:nvSpPr>
          <p:cNvPr id="343" name="Google Shape;343;p3"/>
          <p:cNvSpPr txBox="1"/>
          <p:nvPr/>
        </p:nvSpPr>
        <p:spPr>
          <a:xfrm>
            <a:off x="1229175" y="1471225"/>
            <a:ext cx="35673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1. Lịch sử phát triển</a:t>
            </a:r>
            <a:endParaRPr sz="3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cận cảnh bảng mạch điện" id="349" name="Google Shape;349;p4"/>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350" name="Google Shape;350;p4"/>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 CISC</a:t>
            </a:r>
            <a:endParaRPr/>
          </a:p>
        </p:txBody>
      </p:sp>
      <p:sp>
        <p:nvSpPr>
          <p:cNvPr id="351" name="Google Shape;351;p4"/>
          <p:cNvSpPr txBox="1"/>
          <p:nvPr>
            <p:ph idx="1" type="subTitle"/>
          </p:nvPr>
        </p:nvSpPr>
        <p:spPr>
          <a:xfrm>
            <a:off x="1229175" y="2220813"/>
            <a:ext cx="9565825" cy="3722787"/>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lt1"/>
              </a:buClr>
              <a:buSzPts val="2750"/>
              <a:buFont typeface="Arial"/>
              <a:buChar char="•"/>
            </a:pPr>
            <a:r>
              <a:rPr lang="en-US" sz="2200">
                <a:solidFill>
                  <a:schemeClr val="lt1"/>
                </a:solidFill>
              </a:rPr>
              <a:t>TẬP LỆNH ĐA DẠNG VÀ PHỨC TẠP, CÓ THỂ THỰC HIỆN CÁC PHÉP TOÁN CẤP CAO (NHƯ NHÂN, CHIA, XỬ LÝ CHUỖI) TRONG MỘT LỆNH DUY NHẤT.</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HỖ TRỢ CHẾ ĐỘ ĐỊNH ĐỊA CHỈ PHỨC TẠP (COMPLEX ADDRESSING MODES), GIÚP XỬ LÝ DỮ LIỆU LINH HOẠT TỪ BỘ NHỚ.</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MỘT LỆNH CISC CÓ THỂ CẦN NHIỀU CHU KỲ XUNG NHỊP ĐỂ THỰC THI DO ĐỘ PHỨC TẠP.</a:t>
            </a:r>
            <a:endParaRPr sz="2200">
              <a:solidFill>
                <a:schemeClr val="lt1"/>
              </a:solidFill>
              <a:latin typeface="Arial"/>
              <a:ea typeface="Arial"/>
              <a:cs typeface="Arial"/>
              <a:sym typeface="Arial"/>
            </a:endParaRPr>
          </a:p>
        </p:txBody>
      </p:sp>
      <p:sp>
        <p:nvSpPr>
          <p:cNvPr id="352" name="Google Shape;352;p4"/>
          <p:cNvSpPr txBox="1"/>
          <p:nvPr/>
        </p:nvSpPr>
        <p:spPr>
          <a:xfrm>
            <a:off x="1229175" y="1471225"/>
            <a:ext cx="51716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2. Nguyên lý hoạt động</a:t>
            </a:r>
            <a:endParaRPr sz="3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descr="cận cảnh bảng mạch điện" id="358" name="Google Shape;358;p5"/>
          <p:cNvPicPr preferRelativeResize="0"/>
          <p:nvPr/>
        </p:nvPicPr>
        <p:blipFill rotWithShape="1">
          <a:blip r:embed="rId3">
            <a:alphaModFix amt="30000"/>
          </a:blip>
          <a:srcRect b="-1" l="17220" r="9210" t="0"/>
          <a:stretch/>
        </p:blipFill>
        <p:spPr>
          <a:xfrm>
            <a:off x="-5597" y="10"/>
            <a:ext cx="7558541" cy="6857990"/>
          </a:xfrm>
          <a:prstGeom prst="rect">
            <a:avLst/>
          </a:prstGeom>
          <a:noFill/>
          <a:ln>
            <a:noFill/>
          </a:ln>
        </p:spPr>
      </p:pic>
      <p:sp>
        <p:nvSpPr>
          <p:cNvPr id="359" name="Google Shape;359;p5"/>
          <p:cNvSpPr txBox="1"/>
          <p:nvPr>
            <p:ph type="title"/>
          </p:nvPr>
        </p:nvSpPr>
        <p:spPr>
          <a:xfrm>
            <a:off x="7574190" y="2381612"/>
            <a:ext cx="3084891"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Calibri"/>
              <a:buNone/>
            </a:pPr>
            <a:r>
              <a:rPr lang="en-US" sz="4000"/>
              <a:t>A. GIỚI THIỆU</a:t>
            </a:r>
            <a:br>
              <a:rPr lang="en-US" sz="4000"/>
            </a:br>
            <a:br>
              <a:rPr lang="en-US" sz="4000"/>
            </a:br>
            <a:br>
              <a:rPr lang="en-US" sz="4000"/>
            </a:br>
            <a:r>
              <a:rPr lang="en-US" sz="4000"/>
              <a:t>II. RISC</a:t>
            </a:r>
            <a:br>
              <a:rPr lang="en-US"/>
            </a:br>
            <a:br>
              <a:rPr lang="en-US"/>
            </a:br>
            <a:endParaRPr/>
          </a:p>
        </p:txBody>
      </p:sp>
      <p:pic>
        <p:nvPicPr>
          <p:cNvPr descr="cận cảnh bảng mạch điện" id="360" name="Google Shape;360;p5"/>
          <p:cNvPicPr preferRelativeResize="0"/>
          <p:nvPr/>
        </p:nvPicPr>
        <p:blipFill rotWithShape="1">
          <a:blip r:embed="rId3">
            <a:alphaModFix amt="30000"/>
          </a:blip>
          <a:srcRect b="-1" l="17220" r="9210" t="0"/>
          <a:stretch/>
        </p:blipFill>
        <p:spPr>
          <a:xfrm>
            <a:off x="-14651" y="10"/>
            <a:ext cx="7558541" cy="6857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cận cảnh bảng mạch điện" id="366" name="Google Shape;366;p6"/>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367" name="Google Shape;367;p6"/>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II. RISC</a:t>
            </a:r>
            <a:endParaRPr/>
          </a:p>
        </p:txBody>
      </p:sp>
      <p:sp>
        <p:nvSpPr>
          <p:cNvPr id="368" name="Google Shape;368;p6"/>
          <p:cNvSpPr txBox="1"/>
          <p:nvPr>
            <p:ph idx="1" type="subTitle"/>
          </p:nvPr>
        </p:nvSpPr>
        <p:spPr>
          <a:xfrm>
            <a:off x="1229175" y="2220813"/>
            <a:ext cx="8791575" cy="3722787"/>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lt1"/>
              </a:buClr>
              <a:buSzPts val="2750"/>
              <a:buFont typeface="Arial"/>
              <a:buChar char="•"/>
            </a:pPr>
            <a:r>
              <a:rPr lang="en-US" sz="2200">
                <a:solidFill>
                  <a:schemeClr val="lt1"/>
                </a:solidFill>
              </a:rPr>
              <a:t>RA ĐỜI VÀO NHỮNG NĂM 1980 ĐỂ CẢI THIỆN HIỆU SUẤT VÀ TIẾT KIỆM NĂNG LƯỢNG.</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TẬP TRUNG VÀO ĐƠN GIẢN HÓA PHẦN CỨNG VÀ TĂNG TỐC ĐỘ THỰC THI LỆNH.</a:t>
            </a:r>
            <a:endParaRPr sz="2200">
              <a:solidFill>
                <a:schemeClr val="lt1"/>
              </a:solidFill>
              <a:latin typeface="Arial"/>
              <a:ea typeface="Arial"/>
              <a:cs typeface="Arial"/>
              <a:sym typeface="Arial"/>
            </a:endParaRPr>
          </a:p>
        </p:txBody>
      </p:sp>
      <p:sp>
        <p:nvSpPr>
          <p:cNvPr id="369" name="Google Shape;369;p6"/>
          <p:cNvSpPr txBox="1"/>
          <p:nvPr/>
        </p:nvSpPr>
        <p:spPr>
          <a:xfrm>
            <a:off x="1229175" y="1471225"/>
            <a:ext cx="35673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1. Lịch sử phát triển</a:t>
            </a:r>
            <a:endParaRPr sz="3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cận cảnh bảng mạch điện" id="375" name="Google Shape;375;p7"/>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sp>
        <p:nvSpPr>
          <p:cNvPr id="376" name="Google Shape;376;p7"/>
          <p:cNvSpPr txBox="1"/>
          <p:nvPr>
            <p:ph type="ctrTitle"/>
          </p:nvPr>
        </p:nvSpPr>
        <p:spPr>
          <a:xfrm>
            <a:off x="-1291492" y="-61483"/>
            <a:ext cx="6858000" cy="136789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lang="en-US"/>
              <a:t>II. RISC</a:t>
            </a:r>
            <a:endParaRPr/>
          </a:p>
        </p:txBody>
      </p:sp>
      <p:sp>
        <p:nvSpPr>
          <p:cNvPr id="377" name="Google Shape;377;p7"/>
          <p:cNvSpPr txBox="1"/>
          <p:nvPr>
            <p:ph idx="1" type="subTitle"/>
          </p:nvPr>
        </p:nvSpPr>
        <p:spPr>
          <a:xfrm>
            <a:off x="1229175" y="2220813"/>
            <a:ext cx="9565825" cy="3722787"/>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Clr>
                <a:schemeClr val="lt1"/>
              </a:buClr>
              <a:buSzPts val="2750"/>
              <a:buFont typeface="Arial"/>
              <a:buChar char="•"/>
            </a:pPr>
            <a:r>
              <a:rPr lang="en-US" sz="2200">
                <a:solidFill>
                  <a:schemeClr val="lt1"/>
                </a:solidFill>
              </a:rPr>
              <a:t>TẬP LỆNH TỐI GIẢN, CHỈ BAO GỒM CÁC LỆNH CƠ BẢN NHƯ LOAD, STORE, ADD, SUBTRACT, V.V.</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MỖI LỆNH THƯỜNG HOÀN THÀNH TRONG </a:t>
            </a:r>
            <a:r>
              <a:rPr b="1" lang="en-US" sz="2200">
                <a:solidFill>
                  <a:schemeClr val="lt1"/>
                </a:solidFill>
              </a:rPr>
              <a:t>MỘT CHU KỲ XUNG NHỊP</a:t>
            </a:r>
            <a:r>
              <a:rPr lang="en-US" sz="2200">
                <a:solidFill>
                  <a:schemeClr val="lt1"/>
                </a:solidFill>
              </a:rPr>
              <a:t>.</a:t>
            </a:r>
            <a:endParaRPr sz="2200">
              <a:solidFill>
                <a:schemeClr val="lt1"/>
              </a:solidFill>
            </a:endParaRPr>
          </a:p>
          <a:p>
            <a:pPr indent="-342900" lvl="0" marL="342900" rtl="0" algn="l">
              <a:lnSpc>
                <a:spcPct val="120000"/>
              </a:lnSpc>
              <a:spcBef>
                <a:spcPts val="1000"/>
              </a:spcBef>
              <a:spcAft>
                <a:spcPts val="0"/>
              </a:spcAft>
              <a:buClr>
                <a:schemeClr val="lt1"/>
              </a:buClr>
              <a:buSzPts val="2750"/>
              <a:buFont typeface="Arial"/>
              <a:buChar char="•"/>
            </a:pPr>
            <a:r>
              <a:rPr lang="en-US" sz="2200">
                <a:solidFill>
                  <a:schemeClr val="lt1"/>
                </a:solidFill>
              </a:rPr>
              <a:t>SỬ DỤNG PIPELINE HIỆU QUẢ HƠN NHỜ CÁC LỆNH ĐỒNG NHẤT VỀ ĐỘ DÀI VÀ ĐỘ PHỨC TẠP.</a:t>
            </a:r>
            <a:endParaRPr/>
          </a:p>
          <a:p>
            <a:pPr indent="-184150" lvl="0" marL="342900" rtl="0" algn="l">
              <a:lnSpc>
                <a:spcPct val="120000"/>
              </a:lnSpc>
              <a:spcBef>
                <a:spcPts val="1000"/>
              </a:spcBef>
              <a:spcAft>
                <a:spcPts val="0"/>
              </a:spcAft>
              <a:buClr>
                <a:schemeClr val="lt2"/>
              </a:buClr>
              <a:buSzPts val="2500"/>
              <a:buFont typeface="Arial"/>
              <a:buNone/>
            </a:pPr>
            <a:r>
              <a:t/>
            </a:r>
            <a:endParaRPr>
              <a:solidFill>
                <a:schemeClr val="lt1"/>
              </a:solidFill>
              <a:latin typeface="Arial"/>
              <a:ea typeface="Arial"/>
              <a:cs typeface="Arial"/>
              <a:sym typeface="Arial"/>
            </a:endParaRPr>
          </a:p>
        </p:txBody>
      </p:sp>
      <p:sp>
        <p:nvSpPr>
          <p:cNvPr id="378" name="Google Shape;378;p7"/>
          <p:cNvSpPr txBox="1"/>
          <p:nvPr/>
        </p:nvSpPr>
        <p:spPr>
          <a:xfrm>
            <a:off x="1229175" y="1471225"/>
            <a:ext cx="517162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2. Nguyên lý hoạt động</a:t>
            </a:r>
            <a:endParaRPr sz="3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descr="cận cảnh bảng mạch điện" id="384" name="Google Shape;384;p8"/>
          <p:cNvPicPr preferRelativeResize="0"/>
          <p:nvPr/>
        </p:nvPicPr>
        <p:blipFill rotWithShape="1">
          <a:blip r:embed="rId3">
            <a:alphaModFix amt="30000"/>
          </a:blip>
          <a:srcRect b="-1" l="17220" r="9210" t="0"/>
          <a:stretch/>
        </p:blipFill>
        <p:spPr>
          <a:xfrm>
            <a:off x="-5597" y="10"/>
            <a:ext cx="7558541" cy="6857990"/>
          </a:xfrm>
          <a:prstGeom prst="rect">
            <a:avLst/>
          </a:prstGeom>
          <a:noFill/>
          <a:ln>
            <a:noFill/>
          </a:ln>
        </p:spPr>
      </p:pic>
      <p:sp>
        <p:nvSpPr>
          <p:cNvPr id="385" name="Google Shape;385;p8"/>
          <p:cNvSpPr txBox="1"/>
          <p:nvPr>
            <p:ph type="title"/>
          </p:nvPr>
        </p:nvSpPr>
        <p:spPr>
          <a:xfrm>
            <a:off x="7574190" y="2381612"/>
            <a:ext cx="3084891"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Calibri"/>
              <a:buNone/>
            </a:pPr>
            <a:r>
              <a:rPr lang="en-US" sz="4000"/>
              <a:t>B. SO SÁNH</a:t>
            </a:r>
            <a:br>
              <a:rPr lang="en-US" sz="4000"/>
            </a:br>
            <a:br>
              <a:rPr lang="en-US" sz="4000"/>
            </a:br>
            <a:br>
              <a:rPr lang="en-US" sz="4000"/>
            </a:br>
            <a:br>
              <a:rPr lang="en-US"/>
            </a:br>
            <a:br>
              <a:rPr lang="en-US"/>
            </a:br>
            <a:endParaRPr/>
          </a:p>
        </p:txBody>
      </p:sp>
      <p:pic>
        <p:nvPicPr>
          <p:cNvPr descr="cận cảnh bảng mạch điện" id="386" name="Google Shape;386;p8"/>
          <p:cNvPicPr preferRelativeResize="0"/>
          <p:nvPr/>
        </p:nvPicPr>
        <p:blipFill rotWithShape="1">
          <a:blip r:embed="rId3">
            <a:alphaModFix amt="30000"/>
          </a:blip>
          <a:srcRect b="-1" l="17220" r="9210" t="0"/>
          <a:stretch/>
        </p:blipFill>
        <p:spPr>
          <a:xfrm>
            <a:off x="-14651" y="10"/>
            <a:ext cx="7558541" cy="6857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descr="cận cảnh bảng mạch điện" id="392" name="Google Shape;392;p9"/>
          <p:cNvPicPr preferRelativeResize="0"/>
          <p:nvPr/>
        </p:nvPicPr>
        <p:blipFill rotWithShape="1">
          <a:blip r:embed="rId3">
            <a:alphaModFix amt="30000"/>
          </a:blip>
          <a:srcRect b="9201" l="0" r="0" t="6504"/>
          <a:stretch/>
        </p:blipFill>
        <p:spPr>
          <a:xfrm>
            <a:off x="0" y="10"/>
            <a:ext cx="12188389" cy="6857990"/>
          </a:xfrm>
          <a:prstGeom prst="rect">
            <a:avLst/>
          </a:prstGeom>
          <a:noFill/>
          <a:ln>
            <a:noFill/>
          </a:ln>
          <a:effectLst>
            <a:outerShdw sx="1000" rotWithShape="0" algn="ctr" dir="5400000" dist="50800" sy="1000">
              <a:srgbClr val="000000">
                <a:alpha val="42745"/>
              </a:srgbClr>
            </a:outerShdw>
          </a:effectLst>
        </p:spPr>
      </p:pic>
      <p:graphicFrame>
        <p:nvGraphicFramePr>
          <p:cNvPr id="393" name="Google Shape;393;p9"/>
          <p:cNvGraphicFramePr/>
          <p:nvPr/>
        </p:nvGraphicFramePr>
        <p:xfrm>
          <a:off x="1073461" y="179918"/>
          <a:ext cx="3000000" cy="3000000"/>
        </p:xfrm>
        <a:graphic>
          <a:graphicData uri="http://schemas.openxmlformats.org/drawingml/2006/table">
            <a:tbl>
              <a:tblPr bandRow="1" firstRow="1">
                <a:noFill/>
                <a:tableStyleId>{263B98E7-5E19-4782-A63F-FAD852BEA96B}</a:tableStyleId>
              </a:tblPr>
              <a:tblGrid>
                <a:gridCol w="1551200"/>
                <a:gridCol w="4378150"/>
                <a:gridCol w="4112125"/>
              </a:tblGrid>
              <a:tr h="430850">
                <a:tc>
                  <a:txBody>
                    <a:bodyPr/>
                    <a:lstStyle/>
                    <a:p>
                      <a:pPr indent="0" lvl="0" marL="0" marR="0" rtl="0" algn="l">
                        <a:spcBef>
                          <a:spcPts val="0"/>
                        </a:spcBef>
                        <a:spcAft>
                          <a:spcPts val="0"/>
                        </a:spcAft>
                        <a:buNone/>
                      </a:pPr>
                      <a:r>
                        <a:rPr b="1" lang="en-US" sz="1800" u="none" cap="none" strike="noStrike"/>
                        <a:t>Tiêu chí</a:t>
                      </a:r>
                      <a:endParaRPr sz="1800"/>
                    </a:p>
                  </a:txBody>
                  <a:tcPr marT="45725" marB="45725" marR="91450" marL="91450" anchor="ctr"/>
                </a:tc>
                <a:tc>
                  <a:txBody>
                    <a:bodyPr/>
                    <a:lstStyle/>
                    <a:p>
                      <a:pPr indent="0" lvl="0" marL="0" marR="0" rtl="0" algn="ctr">
                        <a:spcBef>
                          <a:spcPts val="0"/>
                        </a:spcBef>
                        <a:spcAft>
                          <a:spcPts val="0"/>
                        </a:spcAft>
                        <a:buNone/>
                      </a:pPr>
                      <a:r>
                        <a:rPr b="1" lang="en-US" sz="1800"/>
                        <a:t>CISC</a:t>
                      </a:r>
                      <a:endParaRPr sz="1800"/>
                    </a:p>
                  </a:txBody>
                  <a:tcPr marT="45725" marB="45725" marR="91450" marL="91450" anchor="ctr"/>
                </a:tc>
                <a:tc>
                  <a:txBody>
                    <a:bodyPr/>
                    <a:lstStyle/>
                    <a:p>
                      <a:pPr indent="0" lvl="0" marL="0" marR="0" rtl="0" algn="ctr">
                        <a:spcBef>
                          <a:spcPts val="0"/>
                        </a:spcBef>
                        <a:spcAft>
                          <a:spcPts val="0"/>
                        </a:spcAft>
                        <a:buNone/>
                      </a:pPr>
                      <a:r>
                        <a:rPr b="1" lang="en-US" sz="1800"/>
                        <a:t>RISC</a:t>
                      </a:r>
                      <a:endParaRPr sz="1800"/>
                    </a:p>
                  </a:txBody>
                  <a:tcPr marT="45725" marB="45725" marR="91450" marL="91450" anchor="ctr"/>
                </a:tc>
              </a:tr>
              <a:tr h="430850">
                <a:tc>
                  <a:txBody>
                    <a:bodyPr/>
                    <a:lstStyle/>
                    <a:p>
                      <a:pPr indent="0" lvl="0" marL="0" marR="0" rtl="0" algn="l">
                        <a:spcBef>
                          <a:spcPts val="0"/>
                        </a:spcBef>
                        <a:spcAft>
                          <a:spcPts val="0"/>
                        </a:spcAft>
                        <a:buNone/>
                      </a:pPr>
                      <a:r>
                        <a:rPr b="1" lang="en-US" sz="1800"/>
                        <a:t>Định nghĩa</a:t>
                      </a:r>
                      <a:endParaRPr sz="1800"/>
                    </a:p>
                  </a:txBody>
                  <a:tcPr marT="45725" marB="45725" marR="91450" marL="91450" anchor="ctr"/>
                </a:tc>
                <a:tc>
                  <a:txBody>
                    <a:bodyPr/>
                    <a:lstStyle/>
                    <a:p>
                      <a:pPr indent="0" lvl="0" marL="0" marR="0" rtl="0" algn="l">
                        <a:spcBef>
                          <a:spcPts val="0"/>
                        </a:spcBef>
                        <a:spcAft>
                          <a:spcPts val="0"/>
                        </a:spcAft>
                        <a:buNone/>
                      </a:pPr>
                      <a:r>
                        <a:rPr lang="en-US" sz="1800"/>
                        <a:t>Tập lệnh phức tạp, nhiều chức năng.</a:t>
                      </a:r>
                      <a:endParaRPr/>
                    </a:p>
                  </a:txBody>
                  <a:tcPr marT="45725" marB="45725" marR="91450" marL="91450" anchor="ctr"/>
                </a:tc>
                <a:tc>
                  <a:txBody>
                    <a:bodyPr/>
                    <a:lstStyle/>
                    <a:p>
                      <a:pPr indent="0" lvl="0" marL="0" marR="0" rtl="0" algn="l">
                        <a:spcBef>
                          <a:spcPts val="0"/>
                        </a:spcBef>
                        <a:spcAft>
                          <a:spcPts val="0"/>
                        </a:spcAft>
                        <a:buNone/>
                      </a:pPr>
                      <a:r>
                        <a:rPr lang="en-US" sz="1800"/>
                        <a:t>Tập lệnh tối giản, đơn giản hóa xử lý.</a:t>
                      </a:r>
                      <a:endParaRPr/>
                    </a:p>
                  </a:txBody>
                  <a:tcPr marT="45725" marB="45725" marR="91450" marL="91450" anchor="ctr"/>
                </a:tc>
              </a:tr>
              <a:tr h="743650">
                <a:tc>
                  <a:txBody>
                    <a:bodyPr/>
                    <a:lstStyle/>
                    <a:p>
                      <a:pPr indent="0" lvl="0" marL="0" marR="0" rtl="0" algn="l">
                        <a:spcBef>
                          <a:spcPts val="0"/>
                        </a:spcBef>
                        <a:spcAft>
                          <a:spcPts val="0"/>
                        </a:spcAft>
                        <a:buNone/>
                      </a:pPr>
                      <a:r>
                        <a:rPr b="1" lang="en-US" sz="1800"/>
                        <a:t>Tập lệnh</a:t>
                      </a:r>
                      <a:endParaRPr sz="1800"/>
                    </a:p>
                  </a:txBody>
                  <a:tcPr marT="45725" marB="45725" marR="91450" marL="91450" anchor="ctr"/>
                </a:tc>
                <a:tc>
                  <a:txBody>
                    <a:bodyPr/>
                    <a:lstStyle/>
                    <a:p>
                      <a:pPr indent="0" lvl="0" marL="0" marR="0" rtl="0" algn="l">
                        <a:spcBef>
                          <a:spcPts val="0"/>
                        </a:spcBef>
                        <a:spcAft>
                          <a:spcPts val="0"/>
                        </a:spcAft>
                        <a:buNone/>
                      </a:pPr>
                      <a:r>
                        <a:rPr lang="en-US" sz="1800"/>
                        <a:t>Số lượng lệnh nhiều, phức tạp.</a:t>
                      </a:r>
                      <a:endParaRPr/>
                    </a:p>
                  </a:txBody>
                  <a:tcPr marT="45725" marB="45725" marR="91450" marL="91450" anchor="ctr"/>
                </a:tc>
                <a:tc>
                  <a:txBody>
                    <a:bodyPr/>
                    <a:lstStyle/>
                    <a:p>
                      <a:pPr indent="0" lvl="0" marL="0" marR="0" rtl="0" algn="l">
                        <a:spcBef>
                          <a:spcPts val="0"/>
                        </a:spcBef>
                        <a:spcAft>
                          <a:spcPts val="0"/>
                        </a:spcAft>
                        <a:buNone/>
                      </a:pPr>
                      <a:r>
                        <a:rPr lang="en-US" sz="1800"/>
                        <a:t>Số lượng lệnh ít, thường chỉ vài chục lệnh.</a:t>
                      </a:r>
                      <a:endParaRPr/>
                    </a:p>
                  </a:txBody>
                  <a:tcPr marT="45725" marB="45725" marR="91450" marL="91450"/>
                </a:tc>
              </a:tr>
              <a:tr h="743650">
                <a:tc>
                  <a:txBody>
                    <a:bodyPr/>
                    <a:lstStyle/>
                    <a:p>
                      <a:pPr indent="0" lvl="0" marL="0" marR="0" rtl="0" algn="l">
                        <a:spcBef>
                          <a:spcPts val="0"/>
                        </a:spcBef>
                        <a:spcAft>
                          <a:spcPts val="0"/>
                        </a:spcAft>
                        <a:buNone/>
                      </a:pPr>
                      <a:r>
                        <a:rPr b="1" lang="en-US" sz="1800"/>
                        <a:t>Độ phức tạp của lệnh</a:t>
                      </a:r>
                      <a:endParaRPr sz="1800"/>
                    </a:p>
                  </a:txBody>
                  <a:tcPr marT="45725" marB="45725" marR="91450" marL="91450" anchor="ctr"/>
                </a:tc>
                <a:tc>
                  <a:txBody>
                    <a:bodyPr/>
                    <a:lstStyle/>
                    <a:p>
                      <a:pPr indent="0" lvl="0" marL="0" marR="0" rtl="0" algn="l">
                        <a:spcBef>
                          <a:spcPts val="0"/>
                        </a:spcBef>
                        <a:spcAft>
                          <a:spcPts val="0"/>
                        </a:spcAft>
                        <a:buNone/>
                      </a:pPr>
                      <a:r>
                        <a:rPr lang="en-US" sz="1800"/>
                        <a:t>Một lệnh có thể thực hiện nhiều tác vụ.</a:t>
                      </a:r>
                      <a:endParaRPr/>
                    </a:p>
                  </a:txBody>
                  <a:tcPr marT="45725" marB="45725" marR="91450" marL="91450" anchor="ctr"/>
                </a:tc>
                <a:tc>
                  <a:txBody>
                    <a:bodyPr/>
                    <a:lstStyle/>
                    <a:p>
                      <a:pPr indent="0" lvl="0" marL="0" marR="0" rtl="0" algn="l">
                        <a:spcBef>
                          <a:spcPts val="0"/>
                        </a:spcBef>
                        <a:spcAft>
                          <a:spcPts val="0"/>
                        </a:spcAft>
                        <a:buNone/>
                      </a:pPr>
                      <a:r>
                        <a:rPr lang="en-US" sz="1800"/>
                        <a:t>Mỗi lệnh chỉ thực hiện một tác vụ đơn giản.</a:t>
                      </a:r>
                      <a:endParaRPr/>
                    </a:p>
                  </a:txBody>
                  <a:tcPr marT="45725" marB="45725" marR="91450" marL="91450"/>
                </a:tc>
              </a:tr>
              <a:tr h="743650">
                <a:tc>
                  <a:txBody>
                    <a:bodyPr/>
                    <a:lstStyle/>
                    <a:p>
                      <a:pPr indent="0" lvl="0" marL="0" marR="0" rtl="0" algn="l">
                        <a:spcBef>
                          <a:spcPts val="0"/>
                        </a:spcBef>
                        <a:spcAft>
                          <a:spcPts val="0"/>
                        </a:spcAft>
                        <a:buNone/>
                      </a:pPr>
                      <a:r>
                        <a:rPr b="1" lang="en-US" sz="1800"/>
                        <a:t>Thời gian thực thi</a:t>
                      </a:r>
                      <a:endParaRPr sz="1800"/>
                    </a:p>
                  </a:txBody>
                  <a:tcPr marT="45725" marB="45725" marR="91450" marL="91450" anchor="ctr"/>
                </a:tc>
                <a:tc>
                  <a:txBody>
                    <a:bodyPr/>
                    <a:lstStyle/>
                    <a:p>
                      <a:pPr indent="0" lvl="0" marL="0" marR="0" rtl="0" algn="l">
                        <a:spcBef>
                          <a:spcPts val="0"/>
                        </a:spcBef>
                        <a:spcAft>
                          <a:spcPts val="0"/>
                        </a:spcAft>
                        <a:buNone/>
                      </a:pPr>
                      <a:r>
                        <a:rPr lang="en-US" sz="1800"/>
                        <a:t>Thời gian thực thi lệnh dài (nhiều chu kỳ).</a:t>
                      </a:r>
                      <a:endParaRPr sz="1800"/>
                    </a:p>
                  </a:txBody>
                  <a:tcPr marT="45725" marB="45725" marR="91450" marL="91450"/>
                </a:tc>
                <a:tc>
                  <a:txBody>
                    <a:bodyPr/>
                    <a:lstStyle/>
                    <a:p>
                      <a:pPr indent="0" lvl="0" marL="0" marR="0" rtl="0" algn="l">
                        <a:spcBef>
                          <a:spcPts val="0"/>
                        </a:spcBef>
                        <a:spcAft>
                          <a:spcPts val="0"/>
                        </a:spcAft>
                        <a:buNone/>
                      </a:pPr>
                      <a:r>
                        <a:rPr lang="en-US" sz="1800"/>
                        <a:t>Thời gian thực thi lệnh ngắn (thường 1 chu kỳ).</a:t>
                      </a:r>
                      <a:endParaRPr/>
                    </a:p>
                  </a:txBody>
                  <a:tcPr marT="45725" marB="45725" marR="91450" marL="91450"/>
                </a:tc>
              </a:tr>
              <a:tr h="430850">
                <a:tc>
                  <a:txBody>
                    <a:bodyPr/>
                    <a:lstStyle/>
                    <a:p>
                      <a:pPr indent="0" lvl="0" marL="0" marR="0" rtl="0" algn="l">
                        <a:spcBef>
                          <a:spcPts val="0"/>
                        </a:spcBef>
                        <a:spcAft>
                          <a:spcPts val="0"/>
                        </a:spcAft>
                        <a:buNone/>
                      </a:pPr>
                      <a:r>
                        <a:rPr b="1" lang="en-US" sz="1800"/>
                        <a:t>Phần cứng</a:t>
                      </a:r>
                      <a:endParaRPr sz="1800"/>
                    </a:p>
                  </a:txBody>
                  <a:tcPr marT="45725" marB="45725" marR="91450" marL="91450" anchor="ctr"/>
                </a:tc>
                <a:tc>
                  <a:txBody>
                    <a:bodyPr/>
                    <a:lstStyle/>
                    <a:p>
                      <a:pPr indent="0" lvl="0" marL="0" marR="0" rtl="0" algn="l">
                        <a:spcBef>
                          <a:spcPts val="0"/>
                        </a:spcBef>
                        <a:spcAft>
                          <a:spcPts val="0"/>
                        </a:spcAft>
                        <a:buNone/>
                      </a:pPr>
                      <a:r>
                        <a:rPr lang="en-US" sz="1800"/>
                        <a:t>Phức tạp hơn, yêu cầu nhiều logic xử lý.</a:t>
                      </a:r>
                      <a:endParaRPr/>
                    </a:p>
                  </a:txBody>
                  <a:tcPr marT="45725" marB="45725" marR="91450" marL="91450"/>
                </a:tc>
                <a:tc>
                  <a:txBody>
                    <a:bodyPr/>
                    <a:lstStyle/>
                    <a:p>
                      <a:pPr indent="0" lvl="0" marL="0" marR="0" rtl="0" algn="l">
                        <a:spcBef>
                          <a:spcPts val="0"/>
                        </a:spcBef>
                        <a:spcAft>
                          <a:spcPts val="0"/>
                        </a:spcAft>
                        <a:buNone/>
                      </a:pPr>
                      <a:r>
                        <a:rPr lang="en-US" sz="1800"/>
                        <a:t>Đơn giản hơn, dễ tối ưu hóa tốc độ.</a:t>
                      </a:r>
                      <a:endParaRPr/>
                    </a:p>
                  </a:txBody>
                  <a:tcPr marT="45725" marB="45725" marR="91450" marL="91450"/>
                </a:tc>
              </a:tr>
              <a:tr h="743650">
                <a:tc>
                  <a:txBody>
                    <a:bodyPr/>
                    <a:lstStyle/>
                    <a:p>
                      <a:pPr indent="0" lvl="0" marL="0" marR="0" rtl="0" algn="l">
                        <a:spcBef>
                          <a:spcPts val="0"/>
                        </a:spcBef>
                        <a:spcAft>
                          <a:spcPts val="0"/>
                        </a:spcAft>
                        <a:buNone/>
                      </a:pPr>
                      <a:r>
                        <a:rPr b="1" lang="en-US" sz="1800"/>
                        <a:t>Bộ nhớ và mã lệnh</a:t>
                      </a:r>
                      <a:endParaRPr sz="1800"/>
                    </a:p>
                  </a:txBody>
                  <a:tcPr marT="45725" marB="45725" marR="91450" marL="91450" anchor="ctr"/>
                </a:tc>
                <a:tc>
                  <a:txBody>
                    <a:bodyPr/>
                    <a:lstStyle/>
                    <a:p>
                      <a:pPr indent="0" lvl="0" marL="0" marR="0" rtl="0" algn="l">
                        <a:spcBef>
                          <a:spcPts val="0"/>
                        </a:spcBef>
                        <a:spcAft>
                          <a:spcPts val="0"/>
                        </a:spcAft>
                        <a:buNone/>
                      </a:pPr>
                      <a:r>
                        <a:rPr lang="en-US" sz="1800"/>
                        <a:t>Mã lệnh dài hơn, tốn nhiều bộ nhớ.</a:t>
                      </a:r>
                      <a:endParaRPr/>
                    </a:p>
                  </a:txBody>
                  <a:tcPr marT="45725" marB="45725" marR="91450" marL="91450"/>
                </a:tc>
                <a:tc>
                  <a:txBody>
                    <a:bodyPr/>
                    <a:lstStyle/>
                    <a:p>
                      <a:pPr indent="0" lvl="0" marL="0" marR="0" rtl="0" algn="l">
                        <a:spcBef>
                          <a:spcPts val="0"/>
                        </a:spcBef>
                        <a:spcAft>
                          <a:spcPts val="0"/>
                        </a:spcAft>
                        <a:buNone/>
                      </a:pPr>
                      <a:r>
                        <a:rPr lang="en-US" sz="1800"/>
                        <a:t>Mã lệnh ngắn gọn, tiết kiệm bộ nhớ hơn.</a:t>
                      </a:r>
                      <a:endParaRPr/>
                    </a:p>
                  </a:txBody>
                  <a:tcPr marT="45725" marB="45725" marR="91450" marL="91450"/>
                </a:tc>
              </a:tr>
              <a:tr h="743650">
                <a:tc>
                  <a:txBody>
                    <a:bodyPr/>
                    <a:lstStyle/>
                    <a:p>
                      <a:pPr indent="0" lvl="0" marL="0" marR="0" rtl="0" algn="l">
                        <a:spcBef>
                          <a:spcPts val="0"/>
                        </a:spcBef>
                        <a:spcAft>
                          <a:spcPts val="0"/>
                        </a:spcAft>
                        <a:buNone/>
                      </a:pPr>
                      <a:r>
                        <a:rPr b="1" lang="en-US" sz="1800"/>
                        <a:t>Pipeline</a:t>
                      </a:r>
                      <a:endParaRPr sz="1800"/>
                    </a:p>
                  </a:txBody>
                  <a:tcPr marT="45725" marB="45725" marR="91450" marL="91450" anchor="ctr"/>
                </a:tc>
                <a:tc>
                  <a:txBody>
                    <a:bodyPr/>
                    <a:lstStyle/>
                    <a:p>
                      <a:pPr indent="0" lvl="0" marL="0" marR="0" rtl="0" algn="l">
                        <a:spcBef>
                          <a:spcPts val="0"/>
                        </a:spcBef>
                        <a:spcAft>
                          <a:spcPts val="0"/>
                        </a:spcAft>
                        <a:buNone/>
                      </a:pPr>
                      <a:r>
                        <a:rPr lang="en-US" sz="1800"/>
                        <a:t>Hạn chế do độ phức tạp của lệnh.</a:t>
                      </a:r>
                      <a:endParaRPr/>
                    </a:p>
                  </a:txBody>
                  <a:tcPr marT="45725" marB="45725" marR="91450" marL="91450"/>
                </a:tc>
                <a:tc>
                  <a:txBody>
                    <a:bodyPr/>
                    <a:lstStyle/>
                    <a:p>
                      <a:pPr indent="0" lvl="0" marL="0" marR="0" rtl="0" algn="l">
                        <a:spcBef>
                          <a:spcPts val="0"/>
                        </a:spcBef>
                        <a:spcAft>
                          <a:spcPts val="0"/>
                        </a:spcAft>
                        <a:buNone/>
                      </a:pPr>
                      <a:r>
                        <a:rPr lang="en-US" sz="1800"/>
                        <a:t>Tối ưu hóa pipeline tốt hơn nhờ lệnh đơn giản.</a:t>
                      </a:r>
                      <a:endParaRPr/>
                    </a:p>
                  </a:txBody>
                  <a:tcPr marT="45725" marB="45725" marR="91450" marL="91450"/>
                </a:tc>
              </a:tr>
              <a:tr h="743650">
                <a:tc>
                  <a:txBody>
                    <a:bodyPr/>
                    <a:lstStyle/>
                    <a:p>
                      <a:pPr indent="0" lvl="0" marL="0" marR="0" rtl="0" algn="l">
                        <a:spcBef>
                          <a:spcPts val="0"/>
                        </a:spcBef>
                        <a:spcAft>
                          <a:spcPts val="0"/>
                        </a:spcAft>
                        <a:buNone/>
                      </a:pPr>
                      <a:r>
                        <a:rPr b="1" lang="en-US" sz="1800"/>
                        <a:t>Hiệu quả năng lượng</a:t>
                      </a:r>
                      <a:endParaRPr sz="1800"/>
                    </a:p>
                  </a:txBody>
                  <a:tcPr marT="45725" marB="45725" marR="91450" marL="91450" anchor="ctr"/>
                </a:tc>
                <a:tc>
                  <a:txBody>
                    <a:bodyPr/>
                    <a:lstStyle/>
                    <a:p>
                      <a:pPr indent="0" lvl="0" marL="0" marR="0" rtl="0" algn="l">
                        <a:spcBef>
                          <a:spcPts val="0"/>
                        </a:spcBef>
                        <a:spcAft>
                          <a:spcPts val="0"/>
                        </a:spcAft>
                        <a:buNone/>
                      </a:pPr>
                      <a:r>
                        <a:rPr lang="en-US" sz="1800"/>
                        <a:t>Thường tiêu tốn nhiều năng lượng hơn.</a:t>
                      </a:r>
                      <a:endParaRPr/>
                    </a:p>
                  </a:txBody>
                  <a:tcPr marT="45725" marB="45725" marR="91450" marL="91450"/>
                </a:tc>
                <a:tc>
                  <a:txBody>
                    <a:bodyPr/>
                    <a:lstStyle/>
                    <a:p>
                      <a:pPr indent="0" lvl="0" marL="0" marR="0" rtl="0" algn="l">
                        <a:spcBef>
                          <a:spcPts val="0"/>
                        </a:spcBef>
                        <a:spcAft>
                          <a:spcPts val="0"/>
                        </a:spcAft>
                        <a:buNone/>
                      </a:pPr>
                      <a:r>
                        <a:rPr lang="en-US" sz="1800"/>
                        <a:t>Hiệu quả năng lượng cao hơn.</a:t>
                      </a:r>
                      <a:endParaRPr/>
                    </a:p>
                  </a:txBody>
                  <a:tcPr marT="45725" marB="45725" marR="91450" marL="91450"/>
                </a:tc>
              </a:tr>
              <a:tr h="743650">
                <a:tc>
                  <a:txBody>
                    <a:bodyPr/>
                    <a:lstStyle/>
                    <a:p>
                      <a:pPr indent="0" lvl="0" marL="0" marR="0" rtl="0" algn="l">
                        <a:spcBef>
                          <a:spcPts val="0"/>
                        </a:spcBef>
                        <a:spcAft>
                          <a:spcPts val="0"/>
                        </a:spcAft>
                        <a:buNone/>
                      </a:pPr>
                      <a:r>
                        <a:rPr b="1" lang="en-US" sz="1800"/>
                        <a:t>Ví dụ kiến trúc</a:t>
                      </a:r>
                      <a:endParaRPr sz="1800"/>
                    </a:p>
                  </a:txBody>
                  <a:tcPr marT="45725" marB="45725" marR="91450" marL="91450" anchor="ctr"/>
                </a:tc>
                <a:tc>
                  <a:txBody>
                    <a:bodyPr/>
                    <a:lstStyle/>
                    <a:p>
                      <a:pPr indent="0" lvl="0" marL="0" marR="0" rtl="0" algn="l">
                        <a:spcBef>
                          <a:spcPts val="0"/>
                        </a:spcBef>
                        <a:spcAft>
                          <a:spcPts val="0"/>
                        </a:spcAft>
                        <a:buNone/>
                      </a:pPr>
                      <a:r>
                        <a:rPr lang="en-US" sz="1800"/>
                        <a:t>Intel x86, AMD.</a:t>
                      </a:r>
                      <a:endParaRPr/>
                    </a:p>
                  </a:txBody>
                  <a:tcPr marT="45725" marB="45725" marR="91450" marL="91450" anchor="ctr"/>
                </a:tc>
                <a:tc>
                  <a:txBody>
                    <a:bodyPr/>
                    <a:lstStyle/>
                    <a:p>
                      <a:pPr indent="0" lvl="0" marL="0" marR="0" rtl="0" algn="l">
                        <a:spcBef>
                          <a:spcPts val="0"/>
                        </a:spcBef>
                        <a:spcAft>
                          <a:spcPts val="0"/>
                        </a:spcAft>
                        <a:buNone/>
                      </a:pPr>
                      <a:r>
                        <a:rPr lang="en-US" sz="1800"/>
                        <a:t>ARM, MIPS, PowerPC, </a:t>
                      </a:r>
                      <a:r>
                        <a:rPr lang="en-US" sz="1800">
                          <a:latin typeface="Arial"/>
                          <a:ea typeface="Arial"/>
                          <a:cs typeface="Arial"/>
                          <a:sym typeface="Arial"/>
                        </a:rPr>
                        <a:t>PIC</a:t>
                      </a:r>
                      <a:endParaRPr sz="18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Vòng tròn">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2024-12-02T14:48:00Z</dcterms:created>
  <dc:creator>Thanh An Nguyễn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